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675" r:id="rId3"/>
  </p:sldMasterIdLst>
  <p:notesMasterIdLst>
    <p:notesMasterId r:id="rId12"/>
  </p:notesMasterIdLst>
  <p:sldIdLst>
    <p:sldId id="256" r:id="rId4"/>
    <p:sldId id="259" r:id="rId5"/>
    <p:sldId id="257" r:id="rId6"/>
    <p:sldId id="264" r:id="rId7"/>
    <p:sldId id="263" r:id="rId8"/>
    <p:sldId id="265" r:id="rId9"/>
    <p:sldId id="262" r:id="rId10"/>
    <p:sldId id="266" r:id="rId11"/>
  </p:sldIdLst>
  <p:sldSz cx="9144000" cy="5143500" type="screen16x9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1066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18" Type="http://schemas.openxmlformats.org/officeDocument/2006/relationships/customXml" Target="../customXml/item3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2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customXml" Target="../customXml/item4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1ECC8-1782-40B5-A79B-0C45ACA074AB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8E40F-4B29-4741-BB1C-41374E8FA1D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9029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CBBC-B482-4611-9E11-B757E4D4D55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26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8E40F-4B29-4741-BB1C-41374E8FA1D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1916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8E40F-4B29-4741-BB1C-41374E8FA1D8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972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_Skog(ljus)">
    <p:bg>
      <p:bgPr>
        <a:solidFill>
          <a:srgbClr val="DFE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08287" y="1579484"/>
            <a:ext cx="7148102" cy="6513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800" b="0" i="0">
                <a:solidFill>
                  <a:srgbClr val="2A312E"/>
                </a:solidFill>
                <a:latin typeface="Forsvarsmakten Sans Stencil"/>
                <a:cs typeface="Forsvarsmakten Sans Stencil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03226" y="1361363"/>
            <a:ext cx="5562344" cy="1922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ACC5BB"/>
                </a:solidFill>
                <a:latin typeface="Forsvarsmakten Sans Light"/>
                <a:cs typeface="Forsvarsmakt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136FD-4B50-4F6D-AC9E-0369DBBCAE4D}" type="datetime1">
              <a:rPr lang="sv-SE" smtClean="0"/>
              <a:t>2025-04-12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1547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_Punktlista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414867" y="1707445"/>
            <a:ext cx="3527734" cy="28871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1400">
                <a:latin typeface="Forsvarsmakten Sans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400">
                <a:latin typeface="Forsvarsmakten Sans"/>
              </a:defRPr>
            </a:lvl2pPr>
            <a:lvl3pPr marL="1143000" indent="-228600">
              <a:buSzPct val="100000"/>
              <a:buFontTx/>
              <a:buBlip>
                <a:blip r:embed="rId2"/>
              </a:buBlip>
              <a:defRPr sz="1400">
                <a:latin typeface="Forsvarsmakten Sans"/>
              </a:defRPr>
            </a:lvl3pPr>
            <a:lvl4pPr marL="1600200" indent="-228600">
              <a:buSzPct val="100000"/>
              <a:buFontTx/>
              <a:buBlip>
                <a:blip r:embed="rId2"/>
              </a:buBlip>
              <a:defRPr sz="1400">
                <a:latin typeface="Forsvarsmakten Sans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Forsvarsmakten Sans"/>
              </a:defRPr>
            </a:lvl5pPr>
            <a:lvl6pPr marL="2571750" indent="-285750">
              <a:buFont typeface="Forsvarsmakten Sans" pitchFamily="2" charset="0"/>
              <a:buChar char="≥"/>
              <a:defRPr/>
            </a:lvl6pPr>
            <a:lvl7pPr marL="3028950" indent="-285750">
              <a:buFont typeface="Forsvarsmakten Sans" pitchFamily="2" charset="0"/>
              <a:buChar char="≥"/>
              <a:defRPr/>
            </a:lvl7pPr>
            <a:lvl8pPr marL="3486150" indent="-285750">
              <a:buFont typeface="Forsvarsmakten Sans" pitchFamily="2" charset="0"/>
              <a:buChar char="≥"/>
              <a:defRPr/>
            </a:lvl8pPr>
            <a:lvl9pPr marL="3943350" indent="-285750">
              <a:buFont typeface="Forsvarsmakten Sans" pitchFamily="2" charset="0"/>
              <a:buChar char="≥"/>
              <a:defRPr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6</a:t>
            </a:r>
          </a:p>
          <a:p>
            <a:pPr lvl="6"/>
            <a:r>
              <a:rPr lang="sv-SE" dirty="0"/>
              <a:t>7</a:t>
            </a:r>
          </a:p>
          <a:p>
            <a:pPr lvl="7"/>
            <a:r>
              <a:rPr lang="sv-SE" dirty="0"/>
              <a:t>8</a:t>
            </a:r>
          </a:p>
          <a:p>
            <a:pPr lvl="8"/>
            <a:r>
              <a:rPr lang="sv-SE" dirty="0"/>
              <a:t>9</a:t>
            </a:r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4576763" y="0"/>
            <a:ext cx="4567237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Forsvarsmakten Sans"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408288" y="606250"/>
            <a:ext cx="3534314" cy="42916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0" i="0">
                <a:solidFill>
                  <a:srgbClr val="000000"/>
                </a:solidFill>
                <a:latin typeface="Forsvarsmakten Sans Condensed"/>
                <a:cs typeface="Forsvarsmakten Sans Condensed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BEE4A3A-4E9A-4F96-8A52-5C60E460086D}" type="datetime1">
              <a:rPr lang="sv-SE" smtClean="0"/>
              <a:t>2025-04-12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265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tfalla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Forsvarsmakten San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itchFamily="34" charset="0"/>
              <a:buNone/>
              <a:defRPr/>
            </a:lvl5pPr>
            <a:lvl6pPr marL="2286000" indent="0">
              <a:buNone/>
              <a:defRPr/>
            </a:lvl6pPr>
          </a:lstStyle>
          <a:p>
            <a:r>
              <a:rPr lang="sv-SE" dirty="0"/>
              <a:t>Klicka på ikonen för att lägga till en bild</a:t>
            </a:r>
          </a:p>
          <a:p>
            <a:pPr lvl="4"/>
            <a:endParaRPr lang="sv-S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2974DEF-958B-4FCD-A812-C1001D013E61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4053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414867" y="1214840"/>
            <a:ext cx="3846689" cy="32245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 typeface="Forsvarsmakten Sans" pitchFamily="2" charset="0"/>
              <a:buChar char="≥"/>
              <a:defRPr sz="1400">
                <a:solidFill>
                  <a:srgbClr val="000000"/>
                </a:solidFill>
                <a:latin typeface="Forsvarsmakten Sans" pitchFamily="2" charset="0"/>
              </a:defRPr>
            </a:lvl1pPr>
            <a:lvl2pPr marL="742950" indent="-285750">
              <a:buSzPct val="100000"/>
              <a:buFont typeface="Forsvarsmakten Sans" pitchFamily="2" charset="0"/>
              <a:buChar char="≥"/>
              <a:defRPr sz="1400">
                <a:solidFill>
                  <a:srgbClr val="000000"/>
                </a:solidFill>
                <a:latin typeface="Forsvarsmakten Sans" pitchFamily="2" charset="0"/>
              </a:defRPr>
            </a:lvl2pPr>
            <a:lvl3pPr marL="1143000" indent="-228600">
              <a:buSzPct val="100000"/>
              <a:buFont typeface="Forsvarsmakten Sans" pitchFamily="2" charset="0"/>
              <a:buChar char="≥"/>
              <a:defRPr sz="1400">
                <a:solidFill>
                  <a:srgbClr val="000000"/>
                </a:solidFill>
                <a:latin typeface="Forsvarsmakten Sans" pitchFamily="2" charset="0"/>
              </a:defRPr>
            </a:lvl3pPr>
            <a:lvl4pPr marL="1600200" indent="-228600">
              <a:buSzPct val="100000"/>
              <a:buFont typeface="Forsvarsmakten Sans" pitchFamily="2" charset="0"/>
              <a:buChar char="≥"/>
              <a:defRPr sz="1400">
                <a:solidFill>
                  <a:srgbClr val="000000"/>
                </a:solidFill>
                <a:latin typeface="Forsvarsmakten Sans" pitchFamily="2" charset="0"/>
              </a:defRPr>
            </a:lvl4pPr>
            <a:lvl5pPr marL="2057400" indent="-228600">
              <a:buSzPct val="100000"/>
              <a:buFont typeface="Forsvarsmakten Sans" pitchFamily="2" charset="0"/>
              <a:buChar char="≥"/>
              <a:defRPr sz="1400">
                <a:solidFill>
                  <a:srgbClr val="000000"/>
                </a:solidFill>
                <a:latin typeface="Forsvarsmakten Sans" pitchFamily="2" charset="0"/>
              </a:defRPr>
            </a:lvl5pPr>
            <a:lvl6pPr marL="2571750" indent="-285750">
              <a:buFont typeface="Forsvarsmakten Sans" pitchFamily="2" charset="0"/>
              <a:buChar char="≥"/>
              <a:defRPr sz="1400">
                <a:latin typeface="Forsvarsmakten Sans" pitchFamily="2" charset="0"/>
              </a:defRPr>
            </a:lvl6pPr>
            <a:lvl7pPr marL="3028950" indent="-285750">
              <a:buFont typeface="Forsvarsmakten Sans" pitchFamily="2" charset="0"/>
              <a:buChar char="≥"/>
              <a:defRPr sz="1400">
                <a:latin typeface="Forsvarsmakten Sans" pitchFamily="2" charset="0"/>
              </a:defRPr>
            </a:lvl7pPr>
            <a:lvl8pPr marL="3486150" indent="-285750">
              <a:buFont typeface="Forsvarsmakten Sans" pitchFamily="2" charset="0"/>
              <a:buChar char="≥"/>
              <a:defRPr sz="1400" baseline="0">
                <a:latin typeface="Forsvarsmakten Sans" pitchFamily="2" charset="0"/>
              </a:defRPr>
            </a:lvl8pPr>
            <a:lvl9pPr marL="3886200" indent="-228600">
              <a:buFont typeface="Forsvarsmakten Sans" pitchFamily="2" charset="0"/>
              <a:buChar char="≥"/>
              <a:defRPr sz="1400">
                <a:latin typeface="Forsvarsmakten Sans" pitchFamily="2" charset="0"/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	</a:t>
            </a:r>
          </a:p>
          <a:p>
            <a:pPr lvl="5"/>
            <a:r>
              <a:rPr lang="sv-SE" dirty="0"/>
              <a:t>6</a:t>
            </a:r>
          </a:p>
          <a:p>
            <a:pPr lvl="6"/>
            <a:r>
              <a:rPr lang="sv-SE" dirty="0"/>
              <a:t>7</a:t>
            </a:r>
          </a:p>
          <a:p>
            <a:pPr lvl="7"/>
            <a:r>
              <a:rPr lang="sv-SE" dirty="0"/>
              <a:t>8</a:t>
            </a:r>
          </a:p>
          <a:p>
            <a:pPr lvl="8"/>
            <a:r>
              <a:rPr lang="sv-SE" dirty="0"/>
              <a:t>9</a:t>
            </a:r>
          </a:p>
        </p:txBody>
      </p:sp>
      <p:sp>
        <p:nvSpPr>
          <p:cNvPr id="10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4543778" y="1214840"/>
            <a:ext cx="3850747" cy="3224560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 sz="1400">
                <a:solidFill>
                  <a:srgbClr val="000000"/>
                </a:solidFill>
                <a:latin typeface="Forsvarsmakten Sans" pitchFamily="2" charset="0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 sz="1400">
                <a:solidFill>
                  <a:srgbClr val="000000"/>
                </a:solidFill>
                <a:latin typeface="Forsvarsmakten Sans" pitchFamily="2" charset="0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 sz="1400">
                <a:solidFill>
                  <a:srgbClr val="000000"/>
                </a:solidFill>
                <a:latin typeface="Forsvarsmakten Sans" pitchFamily="2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 sz="1400">
                <a:solidFill>
                  <a:srgbClr val="000000"/>
                </a:solidFill>
                <a:latin typeface="Forsvarsmakten Sans" pitchFamily="2" charset="0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 sz="1400">
                <a:solidFill>
                  <a:srgbClr val="000000"/>
                </a:solidFill>
                <a:latin typeface="Forsvarsmakten Sans" pitchFamily="2" charset="0"/>
              </a:defRPr>
            </a:lvl5pPr>
            <a:lvl6pPr marL="2286000" indent="0">
              <a:buFont typeface="Forsvarsmakten Sans" pitchFamily="2" charset="0"/>
              <a:buNone/>
              <a:defRPr sz="1400">
                <a:latin typeface="Forsvarsmakten Sans" pitchFamily="2" charset="0"/>
              </a:defRPr>
            </a:lvl6pPr>
            <a:lvl7pPr marL="2743200" indent="0">
              <a:buFont typeface="Forsvarsmakten Sans" pitchFamily="2" charset="0"/>
              <a:buNone/>
              <a:defRPr sz="1400">
                <a:latin typeface="Forsvarsmakten Sans" pitchFamily="2" charset="0"/>
              </a:defRPr>
            </a:lvl7pPr>
            <a:lvl8pPr marL="2971800" indent="0">
              <a:buFont typeface="Forsvarsmakten Sans" pitchFamily="2" charset="0"/>
              <a:buNone/>
              <a:defRPr sz="1400">
                <a:latin typeface="Forsvarsmakten Sans" pitchFamily="2" charset="0"/>
              </a:defRPr>
            </a:lvl8pPr>
            <a:lvl9pPr marL="3657600" indent="0">
              <a:buFont typeface="Forsvarsmakten Sans" pitchFamily="2" charset="0"/>
              <a:buNone/>
              <a:defRPr sz="1400">
                <a:latin typeface="Forsvarsmakten Sans" pitchFamily="2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svarsmakten Sans" pitchFamily="2" charset="0"/>
                <a:ea typeface="+mn-ea"/>
                <a:cs typeface="+mn-cs"/>
              </a:rPr>
              <a:t>Klicka här för att ändra format på bakgrundstexten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svarsmakten Sans" pitchFamily="2" charset="0"/>
                <a:ea typeface="+mn-ea"/>
                <a:cs typeface="+mn-cs"/>
              </a:rPr>
              <a:t>Nivå två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svarsmakten Sans" pitchFamily="2" charset="0"/>
                <a:ea typeface="+mn-ea"/>
                <a:cs typeface="+mn-cs"/>
              </a:rPr>
              <a:t>Nivå tre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svarsmakten Sans" pitchFamily="2" charset="0"/>
                <a:ea typeface="+mn-ea"/>
                <a:cs typeface="+mn-cs"/>
              </a:rPr>
              <a:t>Nivå fyra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svarsmakten Sans" pitchFamily="2" charset="0"/>
                <a:ea typeface="+mn-ea"/>
                <a:cs typeface="+mn-cs"/>
              </a:rPr>
              <a:t>Nivå fem</a:t>
            </a:r>
          </a:p>
          <a:p>
            <a:pPr marL="2286000" marR="0" lvl="5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svarsmakten Sans" pitchFamily="2" charset="0"/>
                <a:ea typeface="+mn-ea"/>
                <a:cs typeface="+mn-cs"/>
              </a:rPr>
              <a:t>6</a:t>
            </a:r>
          </a:p>
          <a:p>
            <a:pPr marL="2743200" marR="0" lvl="6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svarsmakten Sans" pitchFamily="2" charset="0"/>
                <a:ea typeface="+mn-ea"/>
                <a:cs typeface="+mn-cs"/>
              </a:rPr>
              <a:t>7</a:t>
            </a:r>
          </a:p>
          <a:p>
            <a:pPr marL="3200400" marR="0" lvl="7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svarsmakten Sans" pitchFamily="2" charset="0"/>
                <a:ea typeface="+mn-ea"/>
                <a:cs typeface="+mn-cs"/>
              </a:rPr>
              <a:t>8</a:t>
            </a:r>
          </a:p>
          <a:p>
            <a:pPr marL="3886200" marR="0" lvl="8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svarsmakten Sans" pitchFamily="2" charset="0"/>
                <a:ea typeface="+mn-ea"/>
                <a:cs typeface="+mn-cs"/>
              </a:rPr>
              <a:t>9</a:t>
            </a:r>
          </a:p>
          <a:p>
            <a:pPr marL="3886200" marR="0" lvl="8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orsvarsmakten Sans" pitchFamily="2" charset="0"/>
              <a:ea typeface="+mn-ea"/>
              <a:cs typeface="+mn-cs"/>
            </a:endParaRPr>
          </a:p>
          <a:p>
            <a:pPr marL="3200400" marR="0" lvl="7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orsvarsmakten Sans" pitchFamily="2" charset="0"/>
              <a:ea typeface="+mn-ea"/>
              <a:cs typeface="+mn-cs"/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408287" y="606250"/>
            <a:ext cx="6493631" cy="42916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0" i="0">
                <a:solidFill>
                  <a:srgbClr val="000000"/>
                </a:solidFill>
                <a:latin typeface="Forsvarsmakten Sans Condensed"/>
                <a:cs typeface="Forsvarsmakten Sans Condensed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8866352-43A9-4E78-B595-F17A1F68AC0A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0840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innehållsdelar_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457200" y="2088444"/>
            <a:ext cx="4089822" cy="25061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1400">
                <a:solidFill>
                  <a:srgbClr val="000000"/>
                </a:solidFill>
                <a:latin typeface="Forsvarsmakten Sans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400">
                <a:solidFill>
                  <a:srgbClr val="000000"/>
                </a:solidFill>
                <a:latin typeface="Forsvarsmakten Sans"/>
              </a:defRPr>
            </a:lvl2pPr>
            <a:lvl3pPr marL="11430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000000"/>
                </a:solidFill>
                <a:latin typeface="Forsvarsmakten Sans"/>
              </a:defRPr>
            </a:lvl3pPr>
            <a:lvl4pPr marL="16002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000000"/>
                </a:solidFill>
                <a:latin typeface="Forsvarsmakten Sans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000000"/>
                </a:solidFill>
                <a:latin typeface="Forsvarsmakten Sans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6</a:t>
            </a:r>
          </a:p>
          <a:p>
            <a:pPr lvl="6"/>
            <a:r>
              <a:rPr lang="sv-SE" dirty="0"/>
              <a:t>7</a:t>
            </a:r>
          </a:p>
          <a:p>
            <a:pPr lvl="7"/>
            <a:r>
              <a:rPr lang="sv-SE" dirty="0"/>
              <a:t>8</a:t>
            </a:r>
          </a:p>
          <a:p>
            <a:pPr lvl="8"/>
            <a:r>
              <a:rPr lang="sv-SE" dirty="0"/>
              <a:t>9</a:t>
            </a:r>
          </a:p>
        </p:txBody>
      </p:sp>
      <p:sp>
        <p:nvSpPr>
          <p:cNvPr id="12" name="Platshållare för text 6"/>
          <p:cNvSpPr>
            <a:spLocks noGrp="1"/>
          </p:cNvSpPr>
          <p:nvPr>
            <p:ph type="body" sz="quarter" idx="12"/>
          </p:nvPr>
        </p:nvSpPr>
        <p:spPr>
          <a:xfrm>
            <a:off x="408287" y="1230674"/>
            <a:ext cx="4138735" cy="493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400" b="0" i="0">
                <a:latin typeface="Forsvarsmakten Sans Light"/>
                <a:cs typeface="Forsvarsmakten Sans Light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latshållare för innehåll 2"/>
          <p:cNvSpPr>
            <a:spLocks noGrp="1"/>
          </p:cNvSpPr>
          <p:nvPr>
            <p:ph idx="13" hasCustomPrompt="1"/>
          </p:nvPr>
        </p:nvSpPr>
        <p:spPr>
          <a:xfrm>
            <a:off x="4761089" y="2088444"/>
            <a:ext cx="4089822" cy="25061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1400">
                <a:solidFill>
                  <a:srgbClr val="000000"/>
                </a:solidFill>
                <a:latin typeface="Forsvarsmakten Sans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400">
                <a:solidFill>
                  <a:srgbClr val="000000"/>
                </a:solidFill>
                <a:latin typeface="Forsvarsmakten Sans"/>
              </a:defRPr>
            </a:lvl2pPr>
            <a:lvl3pPr marL="11430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000000"/>
                </a:solidFill>
                <a:latin typeface="Forsvarsmakten Sans"/>
              </a:defRPr>
            </a:lvl3pPr>
            <a:lvl4pPr marL="16002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000000"/>
                </a:solidFill>
                <a:latin typeface="Forsvarsmakten Sans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000000"/>
                </a:solidFill>
                <a:latin typeface="Forsvarsmakten Sans"/>
              </a:defRPr>
            </a:lvl5pPr>
            <a:lvl6pPr marL="2571750" indent="-285750">
              <a:buFont typeface="Forsvarsmakten Sans" pitchFamily="2" charset="0"/>
              <a:buChar char="≥"/>
              <a:defRPr/>
            </a:lvl6pPr>
            <a:lvl7pPr marL="3028950" indent="-285750">
              <a:buFont typeface="Forsvarsmakten Sans" pitchFamily="2" charset="0"/>
              <a:buChar char="≥"/>
              <a:defRPr/>
            </a:lvl7pPr>
            <a:lvl8pPr marL="3486150" indent="-285750">
              <a:buFont typeface="Forsvarsmakten Sans" pitchFamily="2" charset="0"/>
              <a:buChar char="≥"/>
              <a:defRPr/>
            </a:lvl8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6</a:t>
            </a:r>
          </a:p>
          <a:p>
            <a:pPr lvl="6"/>
            <a:r>
              <a:rPr lang="sv-SE" dirty="0"/>
              <a:t>7</a:t>
            </a:r>
          </a:p>
          <a:p>
            <a:pPr lvl="7"/>
            <a:r>
              <a:rPr lang="sv-SE" dirty="0"/>
              <a:t>8</a:t>
            </a:r>
          </a:p>
          <a:p>
            <a:pPr lvl="8"/>
            <a:r>
              <a:rPr lang="sv-SE" dirty="0"/>
              <a:t>9</a:t>
            </a:r>
          </a:p>
        </p:txBody>
      </p:sp>
      <p:sp>
        <p:nvSpPr>
          <p:cNvPr id="14" name="Platshållare för text 6"/>
          <p:cNvSpPr>
            <a:spLocks noGrp="1"/>
          </p:cNvSpPr>
          <p:nvPr>
            <p:ph type="body" sz="quarter" idx="14"/>
          </p:nvPr>
        </p:nvSpPr>
        <p:spPr>
          <a:xfrm>
            <a:off x="4712176" y="1230674"/>
            <a:ext cx="4138735" cy="493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400" b="0" i="0">
                <a:latin typeface="Forsvarsmakten Sans Light"/>
                <a:cs typeface="Forsvarsmakten Sans Light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Rubrik 1"/>
          <p:cNvSpPr>
            <a:spLocks noGrp="1"/>
          </p:cNvSpPr>
          <p:nvPr>
            <p:ph type="ctrTitle"/>
          </p:nvPr>
        </p:nvSpPr>
        <p:spPr>
          <a:xfrm>
            <a:off x="408287" y="606250"/>
            <a:ext cx="6493631" cy="42916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0" i="0">
                <a:solidFill>
                  <a:srgbClr val="000000"/>
                </a:solidFill>
                <a:latin typeface="Forsvarsmakten Sans Condensed"/>
                <a:cs typeface="Forsvarsmakten Sans Condensed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A42FCC5-FFDD-4E4D-979B-01C00D48EF9E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3627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A7F6-7265-47CE-B7F4-86DD04CAA01C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2383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AE372-3ACD-4B1E-80D6-97F92A580B6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2E6BC-58A4-4361-8E4C-121FD7532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17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Skog(mork)">
    <p:bg>
      <p:bgPr>
        <a:solidFill>
          <a:srgbClr val="3E4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408287" y="1579484"/>
            <a:ext cx="7148102" cy="6513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800" b="0" i="0">
                <a:solidFill>
                  <a:srgbClr val="FFFFFF"/>
                </a:solidFill>
                <a:latin typeface="Forsvarsmakten Sans Stencil"/>
                <a:cs typeface="Forsvarsmakten Sans Stencil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ändra format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03226" y="1361363"/>
            <a:ext cx="5562344" cy="1922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ACC5BB"/>
                </a:solidFill>
                <a:latin typeface="Forsvarsmakten Sans Light"/>
                <a:cs typeface="Forsvarsmakt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7A7E5-7B74-4759-9B11-DA85A38007F5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83DF-D2FE-4690-93D9-691A33E0A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1878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Hav(mork)">
    <p:bg>
      <p:bgPr>
        <a:solidFill>
          <a:srgbClr val="434B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 hasCustomPrompt="1"/>
          </p:nvPr>
        </p:nvSpPr>
        <p:spPr>
          <a:xfrm>
            <a:off x="408287" y="1579484"/>
            <a:ext cx="7148102" cy="6513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800" b="0" i="0">
                <a:solidFill>
                  <a:srgbClr val="FFFFFF"/>
                </a:solidFill>
                <a:latin typeface="Forsvarsmakten Sans Stencil"/>
                <a:cs typeface="Forsvarsmakten Sans Stencil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ändra format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03226" y="1361363"/>
            <a:ext cx="5562344" cy="1922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ACBBC5"/>
                </a:solidFill>
                <a:latin typeface="Forsvarsmakten Sans Light"/>
                <a:cs typeface="Forsvarsmakt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272E-8FD3-4E82-A6CF-D4153929C223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83DF-D2FE-4690-93D9-691A33E0A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5444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Jord(mork)">
    <p:bg>
      <p:bgPr>
        <a:solidFill>
          <a:srgbClr val="494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 userDrawn="1"/>
        </p:nvSpPr>
        <p:spPr>
          <a:xfrm>
            <a:off x="-418353" y="1329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408287" y="1579484"/>
            <a:ext cx="7148102" cy="6513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800" b="0" i="0">
                <a:solidFill>
                  <a:srgbClr val="FFFFFF"/>
                </a:solidFill>
                <a:latin typeface="Forsvarsmakten Sans Stencil"/>
                <a:cs typeface="Forsvarsmakten Sans Stencil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ändra format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03226" y="1361363"/>
            <a:ext cx="5562344" cy="1922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C4BBAB"/>
                </a:solidFill>
                <a:latin typeface="Forsvarsmakten Sans Light"/>
                <a:cs typeface="Forsvarsmakt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82F2-CD0E-4F47-89ED-F088187A4D57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83DF-D2FE-4690-93D9-691A33E0A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1134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_Aska(mork)">
    <p:bg>
      <p:bgPr>
        <a:solidFill>
          <a:srgbClr val="5D5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 hasCustomPrompt="1"/>
          </p:nvPr>
        </p:nvSpPr>
        <p:spPr>
          <a:xfrm>
            <a:off x="408287" y="1579484"/>
            <a:ext cx="7148102" cy="6513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800" b="0" i="0">
                <a:solidFill>
                  <a:srgbClr val="FFFFFF"/>
                </a:solidFill>
                <a:latin typeface="Forsvarsmakten Sans Stencil"/>
                <a:cs typeface="Forsvarsmakten Sans Stencil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ändra format</a:t>
            </a:r>
          </a:p>
        </p:txBody>
      </p:sp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03226" y="1361363"/>
            <a:ext cx="5562344" cy="1922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A09D9B"/>
                </a:solidFill>
                <a:latin typeface="Forsvarsmakten Sans Light"/>
                <a:cs typeface="Forsvarsmakt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86D6-050D-4909-93BA-97F6A8066588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83DF-D2FE-4690-93D9-691A33E0A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3467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_Hav(ljus)">
    <p:bg>
      <p:bgPr>
        <a:solidFill>
          <a:srgbClr val="DBE2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408287" y="1579484"/>
            <a:ext cx="7148102" cy="6513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800" b="0" i="0">
                <a:solidFill>
                  <a:srgbClr val="2A2E31"/>
                </a:solidFill>
                <a:latin typeface="Forsvarsmakten Sans Stencil"/>
                <a:cs typeface="Forsvarsmakten Sans Stencil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03226" y="1361363"/>
            <a:ext cx="5562344" cy="1922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ACBBC5"/>
                </a:solidFill>
                <a:latin typeface="Forsvarsmakten Sans Light"/>
                <a:cs typeface="Forsvarsmakt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688F2-998E-410B-847D-D8DB0EB3E258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831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Aska(m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Forsvarsmakten Sans"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Rubrik 1"/>
          <p:cNvSpPr>
            <a:spLocks noGrp="1"/>
          </p:cNvSpPr>
          <p:nvPr>
            <p:ph type="ctrTitle" hasCustomPrompt="1"/>
          </p:nvPr>
        </p:nvSpPr>
        <p:spPr>
          <a:xfrm>
            <a:off x="408287" y="1579484"/>
            <a:ext cx="7148102" cy="6513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800" b="0" i="0">
                <a:solidFill>
                  <a:srgbClr val="FFFFFF"/>
                </a:solidFill>
                <a:latin typeface="Forsvarsmakten Sans Stencil"/>
                <a:cs typeface="Forsvarsmakten Sans Stencil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ändra format</a:t>
            </a:r>
          </a:p>
        </p:txBody>
      </p:sp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03226" y="1361363"/>
            <a:ext cx="5562344" cy="1922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Forsvarsmakten Sans Light"/>
                <a:cs typeface="Forsvarsmakt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B822F5E-9AF8-4718-B2D6-D932321562F8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2DD83DF-D2FE-4690-93D9-691A33E0A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6663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Forsvarsmakten Sans"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408287" y="1399909"/>
            <a:ext cx="7148102" cy="6513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6600" b="0" i="0">
                <a:solidFill>
                  <a:srgbClr val="FFFFFF"/>
                </a:solidFill>
                <a:latin typeface="Forsvarsmakten Sans Stencil"/>
                <a:cs typeface="Forsvarsmakten Sans Stencil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0F57438-6AF6-428E-ACBB-9A7F9E43ACF2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2DD83DF-D2FE-4690-93D9-691A33E0A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6003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A6DB2-5124-4940-A86B-5E0CA3C877D4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83DF-D2FE-4690-93D9-691A33E0A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566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3DA518E-942A-4ABD-8C8B-06F0F149E026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2DD83DF-D2FE-4690-93D9-691A33E0A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173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_Jord(ljus)">
    <p:bg>
      <p:bgPr>
        <a:solidFill>
          <a:srgbClr val="E5E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408287" y="1579484"/>
            <a:ext cx="7148102" cy="6513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800" b="0" i="0">
                <a:solidFill>
                  <a:srgbClr val="312F2A"/>
                </a:solidFill>
                <a:latin typeface="Forsvarsmakten Sans Stencil"/>
                <a:cs typeface="Forsvarsmakten Sans Stencil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03226" y="1361363"/>
            <a:ext cx="5562344" cy="1922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C4BBAB"/>
                </a:solidFill>
                <a:latin typeface="Forsvarsmakten Sans Light"/>
                <a:cs typeface="Forsvarsmakt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C69-6E5D-4E58-9FD2-B39EE92A0640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5657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_Aska(ljus)"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408287" y="1579484"/>
            <a:ext cx="7148102" cy="6513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800" b="0" i="0">
                <a:solidFill>
                  <a:srgbClr val="201F1C"/>
                </a:solidFill>
                <a:latin typeface="Forsvarsmakten Sans Stencil"/>
                <a:cs typeface="Forsvarsmakten Sans Stencil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03226" y="1361363"/>
            <a:ext cx="5562344" cy="1922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A09D9B"/>
                </a:solidFill>
                <a:latin typeface="Forsvarsmakten Sans Light"/>
                <a:cs typeface="Forsvarsmakt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A0A89-9913-47BB-9240-1F1297E99491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301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Forsvarsmakten Sans"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408287" y="1579484"/>
            <a:ext cx="7148102" cy="6513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800" b="0" i="0">
                <a:solidFill>
                  <a:srgbClr val="000000"/>
                </a:solidFill>
                <a:latin typeface="Forsvarsmakten Sans Stencil"/>
                <a:cs typeface="Forsvarsmakten Sans Stencil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ändra format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03226" y="1361363"/>
            <a:ext cx="5562344" cy="1922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000000"/>
                </a:solidFill>
                <a:latin typeface="Forsvarsmakten Sans Light"/>
                <a:cs typeface="Forsvarsmakt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A54A242-920D-4B8A-AC9B-AD134FF61634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454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_Inneh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08287" y="606250"/>
            <a:ext cx="6493631" cy="42916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0" i="0">
                <a:solidFill>
                  <a:srgbClr val="000000"/>
                </a:solidFill>
                <a:latin typeface="Forsvarsmakten Sans Condensed"/>
                <a:cs typeface="Forsvarsmakten Sans Condensed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08287" y="1290482"/>
            <a:ext cx="8278513" cy="31262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85750" indent="-285750" algn="l">
              <a:buFont typeface="Forsvarsmakten Sans" pitchFamily="2" charset="0"/>
              <a:buChar char="≥"/>
              <a:defRPr sz="1400" b="0" i="0">
                <a:solidFill>
                  <a:schemeClr val="tx1"/>
                </a:solidFill>
                <a:latin typeface="Forsvarsmakten Sans" pitchFamily="2" charset="0"/>
                <a:cs typeface="Forsvarsmakten Sans" pitchFamily="2" charset="0"/>
              </a:defRPr>
            </a:lvl1pPr>
            <a:lvl2pPr marL="742950" indent="-285750" algn="l">
              <a:buFont typeface="Forsvarsmakten Sans" pitchFamily="2" charset="0"/>
              <a:buChar char="≥"/>
              <a:defRPr sz="1400">
                <a:solidFill>
                  <a:schemeClr val="tx1"/>
                </a:solidFill>
                <a:latin typeface="Forsvarsmakten Sans" pitchFamily="2" charset="0"/>
              </a:defRPr>
            </a:lvl2pPr>
            <a:lvl3pPr marL="1257300" indent="-342900" algn="l">
              <a:buFont typeface="Forsvarsmakten Sans" pitchFamily="2" charset="0"/>
              <a:buChar char="≥"/>
              <a:defRPr sz="1400">
                <a:solidFill>
                  <a:schemeClr val="tx1"/>
                </a:solidFill>
                <a:latin typeface="Forsvarsmakten Sans" pitchFamily="2" charset="0"/>
              </a:defRPr>
            </a:lvl3pPr>
            <a:lvl4pPr marL="1657350" indent="-285750" algn="l">
              <a:buFont typeface="Forsvarsmakten Sans" pitchFamily="2" charset="0"/>
              <a:buChar char="≥"/>
              <a:defRPr sz="1400">
                <a:solidFill>
                  <a:schemeClr val="tx1"/>
                </a:solidFill>
                <a:latin typeface="Forsvarsmakten Sans" pitchFamily="2" charset="0"/>
              </a:defRPr>
            </a:lvl4pPr>
            <a:lvl5pPr marL="2171700" indent="-342900" algn="l">
              <a:buFont typeface="Forsvarsmakten Sans" pitchFamily="2" charset="0"/>
              <a:buChar char="≥"/>
              <a:defRPr sz="1400">
                <a:solidFill>
                  <a:schemeClr val="tx1"/>
                </a:solidFill>
                <a:latin typeface="Forsvarsmakten Sans" pitchFamily="2" charset="0"/>
              </a:defRPr>
            </a:lvl5pPr>
            <a:lvl6pPr marL="2571750" indent="-285750" algn="l">
              <a:buFont typeface="Forsvarsmakten Sans" pitchFamily="2" charset="0"/>
              <a:buChar char="≥"/>
              <a:defRPr sz="1400">
                <a:solidFill>
                  <a:schemeClr val="tx1"/>
                </a:solidFill>
                <a:latin typeface="Forsvarsmakten Sans" pitchFamily="2" charset="0"/>
              </a:defRPr>
            </a:lvl6pPr>
            <a:lvl7pPr marL="3086100" indent="-342900" algn="l">
              <a:buFont typeface="Forsvarsmakten Sans" pitchFamily="2" charset="0"/>
              <a:buChar char="≥"/>
              <a:defRPr sz="1400">
                <a:solidFill>
                  <a:schemeClr val="tx1"/>
                </a:solidFill>
                <a:latin typeface="Forsvarsmakten Sans" pitchFamily="2" charset="0"/>
              </a:defRPr>
            </a:lvl7pPr>
            <a:lvl8pPr marL="3543300" indent="-342900" algn="l">
              <a:buFont typeface="Forsvarsmakten Sans" pitchFamily="2" charset="0"/>
              <a:buChar char="≥"/>
              <a:defRPr sz="1400">
                <a:solidFill>
                  <a:schemeClr val="tx1"/>
                </a:solidFill>
                <a:latin typeface="Forsvarsmakten Sans" pitchFamily="2" charset="0"/>
              </a:defRPr>
            </a:lvl8pPr>
            <a:lvl9pPr marL="4000500" indent="-342900" algn="l">
              <a:buFont typeface="Forsvarsmakten Sans" pitchFamily="2" charset="0"/>
              <a:buChar char="≥"/>
              <a:defRPr sz="1400">
                <a:solidFill>
                  <a:schemeClr val="tx1"/>
                </a:solidFill>
                <a:latin typeface="Forsvarsmakten Sans" pitchFamily="2" charset="0"/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  <a:p>
            <a:pPr lvl="1"/>
            <a:r>
              <a:rPr lang="sv-SE" dirty="0"/>
              <a:t>2</a:t>
            </a:r>
          </a:p>
          <a:p>
            <a:pPr lvl="2"/>
            <a:r>
              <a:rPr lang="sv-SE" dirty="0"/>
              <a:t>3</a:t>
            </a:r>
          </a:p>
          <a:p>
            <a:pPr lvl="3"/>
            <a:r>
              <a:rPr lang="sv-SE" dirty="0"/>
              <a:t>4</a:t>
            </a:r>
          </a:p>
          <a:p>
            <a:pPr lvl="4"/>
            <a:r>
              <a:rPr lang="sv-SE" dirty="0"/>
              <a:t>5</a:t>
            </a:r>
          </a:p>
          <a:p>
            <a:pPr lvl="5"/>
            <a:r>
              <a:rPr lang="sv-SE" dirty="0"/>
              <a:t>6</a:t>
            </a:r>
          </a:p>
          <a:p>
            <a:pPr lvl="6"/>
            <a:r>
              <a:rPr lang="sv-SE" dirty="0"/>
              <a:t>7</a:t>
            </a:r>
          </a:p>
          <a:p>
            <a:pPr lvl="7"/>
            <a:r>
              <a:rPr lang="sv-SE" dirty="0"/>
              <a:t>8	</a:t>
            </a:r>
          </a:p>
          <a:p>
            <a:pPr lvl="8"/>
            <a:r>
              <a:rPr lang="sv-SE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DD58-AB0D-41E8-B2CE-64C007A487B7}" type="datetime1">
              <a:rPr lang="sv-SE" smtClean="0"/>
              <a:t>2025-04-12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0229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_Ingress_Inneh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04637" y="1961446"/>
            <a:ext cx="7437491" cy="22295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 typeface="Arial" pitchFamily="34" charset="0"/>
              <a:buNone/>
              <a:defRPr sz="1400" b="0" i="0">
                <a:solidFill>
                  <a:schemeClr val="tx1"/>
                </a:solidFill>
                <a:latin typeface="Forsvarsmakten Sans" pitchFamily="2" charset="0"/>
                <a:cs typeface="Forsvarsmakten Sans" pitchFamily="2" charset="0"/>
              </a:defRPr>
            </a:lvl1pPr>
            <a:lvl2pPr marL="742950" indent="-285750" algn="l"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Forsvarsmakten Sans" pitchFamily="2" charset="0"/>
              </a:defRPr>
            </a:lvl2pPr>
            <a:lvl3pPr marL="1200150" indent="-285750" algn="l"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Forsvarsmakten Sans" pitchFamily="2" charset="0"/>
              </a:defRPr>
            </a:lvl3pPr>
            <a:lvl4pPr marL="1657350" indent="-285750" algn="l"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Forsvarsmakten Sans" pitchFamily="2" charset="0"/>
              </a:defRPr>
            </a:lvl4pPr>
            <a:lvl5pPr marL="2114550" indent="-285750" algn="l"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Forsvarsmakten Sans" pitchFamily="2" charset="0"/>
              </a:defRPr>
            </a:lvl5pPr>
            <a:lvl6pPr marL="2571750" indent="-285750" algn="l"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6pPr>
            <a:lvl7pPr marL="3028950" indent="-285750" algn="l"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Forsvarsmakten Sans" pitchFamily="2" charset="0"/>
              </a:defRPr>
            </a:lvl7pPr>
            <a:lvl8pPr marL="3486150" indent="-285750" algn="l"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Forsvarsmakten Sans" pitchFamily="2" charset="0"/>
              </a:defRPr>
            </a:lvl8pPr>
            <a:lvl9pPr marL="3943350" indent="-285750" algn="l"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Forsvarsmakten Sans" pitchFamily="2" charset="0"/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0"/>
          </p:nvPr>
        </p:nvSpPr>
        <p:spPr>
          <a:xfrm>
            <a:off x="404637" y="1298400"/>
            <a:ext cx="7455252" cy="493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400" b="0" i="0">
                <a:latin typeface="Forsvarsmakten Sans Light"/>
                <a:cs typeface="Forsvarsmakten Sans Light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408287" y="606250"/>
            <a:ext cx="6493631" cy="42916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0" i="0">
                <a:solidFill>
                  <a:srgbClr val="000000"/>
                </a:solidFill>
                <a:latin typeface="Forsvarsmakten Sans Condensed"/>
                <a:cs typeface="Forsvarsmakten Sans Condensed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1B0C5DD-0307-453A-B8ED-CCBE6AF68E2B}" type="datetime1">
              <a:rPr lang="sv-SE" smtClean="0"/>
              <a:t>2025-04-12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1988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_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519693" y="1290483"/>
            <a:ext cx="8229600" cy="307493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SzPct val="100000"/>
              <a:buFont typeface="Forsvarsmakten Sans" pitchFamily="2" charset="0"/>
              <a:buChar char="≥"/>
              <a:defRPr sz="1400">
                <a:solidFill>
                  <a:srgbClr val="000000"/>
                </a:solidFill>
                <a:latin typeface="Forsvarsmakten Sans" pitchFamily="2" charset="0"/>
              </a:defRPr>
            </a:lvl1pPr>
            <a:lvl2pPr marL="742950" indent="-285750">
              <a:buSzPct val="100000"/>
              <a:buFont typeface="Forsvarsmakten Sans" pitchFamily="2" charset="0"/>
              <a:buChar char="≥"/>
              <a:defRPr sz="1400">
                <a:solidFill>
                  <a:srgbClr val="000000"/>
                </a:solidFill>
                <a:latin typeface="Forsvarsmakten Sans" pitchFamily="2" charset="0"/>
              </a:defRPr>
            </a:lvl2pPr>
            <a:lvl3pPr marL="1200150" indent="-285750">
              <a:buSzPct val="100000"/>
              <a:buFont typeface="Forsvarsmakten Sans" pitchFamily="2" charset="0"/>
              <a:buChar char="≥"/>
              <a:defRPr sz="1400">
                <a:solidFill>
                  <a:srgbClr val="000000"/>
                </a:solidFill>
                <a:latin typeface="Forsvarsmakten Sans" pitchFamily="2" charset="0"/>
              </a:defRPr>
            </a:lvl3pPr>
            <a:lvl4pPr marL="1657350" indent="-285750">
              <a:buSzPct val="100000"/>
              <a:buFont typeface="Forsvarsmakten Sans" pitchFamily="2" charset="0"/>
              <a:buChar char="≥"/>
              <a:defRPr sz="1400">
                <a:solidFill>
                  <a:srgbClr val="000000"/>
                </a:solidFill>
                <a:latin typeface="Forsvarsmakten Sans" pitchFamily="2" charset="0"/>
              </a:defRPr>
            </a:lvl4pPr>
            <a:lvl5pPr marL="2114550" indent="-285750">
              <a:buSzPct val="100000"/>
              <a:buFont typeface="Forsvarsmakten Sans" pitchFamily="2" charset="0"/>
              <a:buChar char="≥"/>
              <a:defRPr sz="1400">
                <a:solidFill>
                  <a:srgbClr val="000000"/>
                </a:solidFill>
                <a:latin typeface="Forsvarsmakten Sans" pitchFamily="2" charset="0"/>
              </a:defRPr>
            </a:lvl5pPr>
            <a:lvl6pPr marL="2571750" indent="-285750">
              <a:buFont typeface="Forsvarsmakten Sans" pitchFamily="2" charset="0"/>
              <a:buChar char="≥"/>
              <a:defRPr sz="1400" baseline="0">
                <a:latin typeface="Forsvarsmakten Sans" pitchFamily="2" charset="0"/>
              </a:defRPr>
            </a:lvl6pPr>
            <a:lvl7pPr marL="3028950" indent="-285750">
              <a:buFont typeface="Forsvarsmakten Sans" pitchFamily="2" charset="0"/>
              <a:buChar char="≥"/>
              <a:defRPr sz="1400" baseline="0">
                <a:latin typeface="Forsvarsmakten Sans" pitchFamily="2" charset="0"/>
              </a:defRPr>
            </a:lvl7pPr>
            <a:lvl8pPr marL="3486150" indent="-285750">
              <a:buFont typeface="Forsvarsmakten Sans" pitchFamily="2" charset="0"/>
              <a:buChar char="≥"/>
              <a:defRPr sz="1400" baseline="0">
                <a:latin typeface="Forsvarsmakten Sans" pitchFamily="2" charset="0"/>
              </a:defRPr>
            </a:lvl8pPr>
            <a:lvl9pPr marL="3943350" indent="-285750">
              <a:buFont typeface="Forsvarsmakten Sans" pitchFamily="2" charset="0"/>
              <a:buChar char="≥"/>
              <a:defRPr sz="1400" baseline="0">
                <a:latin typeface="Forsvarsmakten Sans" pitchFamily="2" charset="0"/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Nivå 6</a:t>
            </a:r>
          </a:p>
          <a:p>
            <a:pPr lvl="6"/>
            <a:r>
              <a:rPr lang="sv-SE" dirty="0"/>
              <a:t>Nivå 7</a:t>
            </a:r>
          </a:p>
          <a:p>
            <a:pPr lvl="7"/>
            <a:r>
              <a:rPr lang="sv-SE" dirty="0"/>
              <a:t>Nivå 8</a:t>
            </a:r>
          </a:p>
          <a:p>
            <a:pPr lvl="8"/>
            <a:r>
              <a:rPr lang="sv-SE" dirty="0"/>
              <a:t>Nivå 9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408287" y="606250"/>
            <a:ext cx="6493631" cy="42916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0" i="0">
                <a:solidFill>
                  <a:srgbClr val="000000"/>
                </a:solidFill>
                <a:latin typeface="Forsvarsmakten Sans Condensed"/>
                <a:cs typeface="Forsvarsmakten Sans Condensed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4D87-EA92-4C15-B4B6-20E5AB7F69AF}" type="datetime1">
              <a:rPr lang="sv-SE" smtClean="0"/>
              <a:t>2025-04-12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0149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_Innehall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08287" y="1635396"/>
            <a:ext cx="3773703" cy="27672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85750" indent="-285750" algn="l">
              <a:buFont typeface="Forsvarsmakten Sans" pitchFamily="2" charset="0"/>
              <a:buChar char="≥"/>
              <a:defRPr sz="1400" b="0" i="0">
                <a:solidFill>
                  <a:schemeClr val="tx1"/>
                </a:solidFill>
                <a:latin typeface="Forsvarsmakten Sans" pitchFamily="2" charset="0"/>
                <a:cs typeface="Forsvarsmakten Sans" pitchFamily="2" charset="0"/>
              </a:defRPr>
            </a:lvl1pPr>
            <a:lvl2pPr marL="742950" indent="-285750" algn="l">
              <a:buFont typeface="Forsvarsmakten Sans" pitchFamily="2" charset="0"/>
              <a:buChar char="≥"/>
              <a:defRPr sz="1400">
                <a:solidFill>
                  <a:schemeClr val="tx1"/>
                </a:solidFill>
                <a:latin typeface="Forsvarsmakten Sans" pitchFamily="2" charset="0"/>
              </a:defRPr>
            </a:lvl2pPr>
            <a:lvl3pPr marL="1200150" indent="-285750" algn="l">
              <a:buFont typeface="Forsvarsmakten Sans" pitchFamily="2" charset="0"/>
              <a:buChar char="≥"/>
              <a:defRPr sz="1400">
                <a:solidFill>
                  <a:schemeClr val="tx1"/>
                </a:solidFill>
                <a:latin typeface="Forsvarsmakten Sans" pitchFamily="2" charset="0"/>
              </a:defRPr>
            </a:lvl3pPr>
            <a:lvl4pPr marL="1657350" indent="-285750" algn="l">
              <a:buFont typeface="Forsvarsmakten Sans" pitchFamily="2" charset="0"/>
              <a:buChar char="≥"/>
              <a:defRPr sz="1400">
                <a:solidFill>
                  <a:schemeClr val="tx1"/>
                </a:solidFill>
                <a:latin typeface="Forsvarsmakten Sans" pitchFamily="2" charset="0"/>
              </a:defRPr>
            </a:lvl4pPr>
            <a:lvl5pPr marL="2114550" indent="-285750" algn="l">
              <a:buFont typeface="Forsvarsmakten Sans" pitchFamily="2" charset="0"/>
              <a:buChar char="≥"/>
              <a:defRPr sz="1400">
                <a:solidFill>
                  <a:schemeClr val="tx1"/>
                </a:solidFill>
                <a:latin typeface="Forsvarsmakten Sans" pitchFamily="2" charset="0"/>
              </a:defRPr>
            </a:lvl5pPr>
            <a:lvl6pPr marL="2571750" indent="-285750" algn="l">
              <a:buFont typeface="Forsvarsmakten Sans" pitchFamily="2" charset="0"/>
              <a:buChar char="≥"/>
              <a:defRPr sz="1400">
                <a:solidFill>
                  <a:schemeClr val="tx1"/>
                </a:solidFill>
                <a:latin typeface="Forsvarsmakten Sans" pitchFamily="2" charset="0"/>
              </a:defRPr>
            </a:lvl6pPr>
            <a:lvl7pPr marL="3028950" indent="-285750" algn="l">
              <a:buFont typeface="Forsvarsmakten Sans" pitchFamily="2" charset="0"/>
              <a:buChar char="≥"/>
              <a:defRPr sz="1400">
                <a:solidFill>
                  <a:schemeClr val="tx1"/>
                </a:solidFill>
                <a:latin typeface="Forsvarsmakten Sans" pitchFamily="2" charset="0"/>
              </a:defRPr>
            </a:lvl7pPr>
            <a:lvl8pPr marL="3486150" indent="-285750" algn="l">
              <a:buFont typeface="Forsvarsmakten Sans" pitchFamily="2" charset="0"/>
              <a:buChar char="≥"/>
              <a:defRPr sz="1400">
                <a:solidFill>
                  <a:schemeClr val="tx1"/>
                </a:solidFill>
                <a:latin typeface="Forsvarsmakten Sans" pitchFamily="2" charset="0"/>
              </a:defRPr>
            </a:lvl8pPr>
            <a:lvl9pPr marL="3943350" indent="-285750" algn="l">
              <a:buFont typeface="Forsvarsmakten Sans" pitchFamily="2" charset="0"/>
              <a:buChar char="≥"/>
              <a:defRPr sz="1400">
                <a:solidFill>
                  <a:schemeClr val="tx1"/>
                </a:solidFill>
                <a:latin typeface="Forsvarsmakten Sans" pitchFamily="2" charset="0"/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  <a:p>
            <a:pPr lvl="1"/>
            <a:r>
              <a:rPr lang="sv-SE" dirty="0"/>
              <a:t>2</a:t>
            </a:r>
          </a:p>
          <a:p>
            <a:pPr lvl="2"/>
            <a:r>
              <a:rPr lang="sv-SE" dirty="0"/>
              <a:t>3</a:t>
            </a:r>
          </a:p>
          <a:p>
            <a:pPr lvl="3"/>
            <a:r>
              <a:rPr lang="sv-SE" dirty="0"/>
              <a:t>4</a:t>
            </a:r>
          </a:p>
          <a:p>
            <a:pPr lvl="4"/>
            <a:r>
              <a:rPr lang="sv-SE" dirty="0"/>
              <a:t>5</a:t>
            </a:r>
          </a:p>
          <a:p>
            <a:pPr lvl="5"/>
            <a:r>
              <a:rPr lang="sv-SE" dirty="0"/>
              <a:t>6</a:t>
            </a:r>
          </a:p>
          <a:p>
            <a:pPr lvl="6"/>
            <a:r>
              <a:rPr lang="sv-SE" dirty="0"/>
              <a:t>7</a:t>
            </a:r>
          </a:p>
          <a:p>
            <a:pPr lvl="7"/>
            <a:r>
              <a:rPr lang="sv-SE" dirty="0"/>
              <a:t>8</a:t>
            </a:r>
          </a:p>
          <a:p>
            <a:pPr lvl="8"/>
            <a:r>
              <a:rPr lang="sv-SE" dirty="0"/>
              <a:t>9</a:t>
            </a:r>
          </a:p>
          <a:p>
            <a:pPr lvl="1"/>
            <a:endParaRPr lang="sv-SE" dirty="0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4576763" y="0"/>
            <a:ext cx="4567237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Forsvarsmakten Sans"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408288" y="606250"/>
            <a:ext cx="3534314" cy="42916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0" i="0">
                <a:solidFill>
                  <a:srgbClr val="000000"/>
                </a:solidFill>
                <a:latin typeface="Forsvarsmakten Sans Condensed"/>
                <a:cs typeface="Forsvarsmakten Sans Condensed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2727DBF-A46D-4575-AF13-57B358B25659}" type="datetime1">
              <a:rPr lang="sv-SE" smtClean="0"/>
              <a:t>2025-04-12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495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6" y="4676416"/>
            <a:ext cx="905099" cy="26567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1481959" y="4767263"/>
            <a:ext cx="109728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5046C-A8FD-46BC-BCB6-7A0FB0649B56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54913" y="4767263"/>
            <a:ext cx="3890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608904" y="4767263"/>
            <a:ext cx="207789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9A208-942A-41D5-A040-B0DA2B6D515C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947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85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FM Sans 09 Bold Condensed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Forsvarsmakten Sans" pitchFamily="2" charset="0"/>
        <a:buChar char="≥"/>
        <a:defRPr sz="1400" b="0" i="0" kern="1200" baseline="0">
          <a:solidFill>
            <a:schemeClr val="tx1"/>
          </a:solidFill>
          <a:latin typeface="Forsvarsmakten Sans" pitchFamily="2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Forsvarsmakten Sans" pitchFamily="2" charset="0"/>
        <a:buChar char="≥"/>
        <a:defRPr sz="1400" b="0" i="0" kern="1200" baseline="0">
          <a:solidFill>
            <a:schemeClr val="tx1"/>
          </a:solidFill>
          <a:latin typeface="Forsvarsmakten Sans" pitchFamily="2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Forsvarsmakten Sans" pitchFamily="2" charset="0"/>
        <a:buChar char="≥"/>
        <a:defRPr sz="1400" b="0" i="0" kern="1200" baseline="0">
          <a:solidFill>
            <a:schemeClr val="tx1"/>
          </a:solidFill>
          <a:latin typeface="Forsvarsmakten Sans" pitchFamily="2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Forsvarsmakten Sans" pitchFamily="2" charset="0"/>
        <a:buChar char="≥"/>
        <a:defRPr sz="1400" b="0" i="0" kern="1200" baseline="0">
          <a:solidFill>
            <a:schemeClr val="tx1"/>
          </a:solidFill>
          <a:latin typeface="Forsvarsmakten Sans" pitchFamily="2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Forsvarsmakten Sans" pitchFamily="2" charset="0"/>
        <a:buChar char="≥"/>
        <a:defRPr sz="1400" b="0" i="0" kern="1200" baseline="0">
          <a:solidFill>
            <a:schemeClr val="tx1"/>
          </a:solidFill>
          <a:latin typeface="Forsvarsmakten Sans" pitchFamily="2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Forsvarsmakten Sans" pitchFamily="2" charset="0"/>
        <a:buChar char="≥"/>
        <a:defRPr sz="1400" kern="1200">
          <a:solidFill>
            <a:schemeClr val="tx1"/>
          </a:solidFill>
          <a:latin typeface="Forsvarsmakten Sans" pitchFamily="2" charset="0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Forsvarsmakten Sans" pitchFamily="2" charset="0"/>
        <a:buChar char="≥"/>
        <a:defRPr sz="1400" kern="1200">
          <a:solidFill>
            <a:schemeClr val="tx1"/>
          </a:solidFill>
          <a:latin typeface="Forsvarsmakten Sans" pitchFamily="2" charset="0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Forsvarsmakten Sans" pitchFamily="2" charset="0"/>
        <a:buChar char="≥"/>
        <a:defRPr sz="1400" kern="1200">
          <a:solidFill>
            <a:schemeClr val="tx1"/>
          </a:solidFill>
          <a:latin typeface="Forsvarsmakten Sans" pitchFamily="2" charset="0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Forsvarsmakten Sans" pitchFamily="2" charset="0"/>
        <a:buChar char="≥"/>
        <a:defRPr sz="1400" kern="1200">
          <a:solidFill>
            <a:schemeClr val="tx1"/>
          </a:solidFill>
          <a:latin typeface="Forsvarsmakten Sans" pitchFamily="2" charset="0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2" y="4674362"/>
            <a:ext cx="908046" cy="26712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1483201" y="4767263"/>
            <a:ext cx="10980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126A2-1423-44FD-855D-F9ADDC9BF6EC}" type="datetime1">
              <a:rPr lang="sv-SE" smtClean="0"/>
              <a:t>2025-04-12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54913" y="4767263"/>
            <a:ext cx="3891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609599" y="4767263"/>
            <a:ext cx="2077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D83DF-D2FE-4690-93D9-691A33E0A508}" type="slidenum">
              <a:rPr lang="sv-SE" smtClean="0"/>
              <a:t>‹#›</a:t>
            </a:fld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svarsmakten Sans" pitchFamily="2" charset="0"/>
                <a:ea typeface="+mn-ea"/>
                <a:cs typeface="+mn-cs"/>
              </a:rPr>
              <a:t>Redigera format för bakgrundstext</a:t>
            </a:r>
          </a:p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svarsmakten Sans" pitchFamily="2" charset="0"/>
                <a:ea typeface="+mn-ea"/>
                <a:cs typeface="+mn-cs"/>
              </a:rPr>
              <a:t>Nivå två</a:t>
            </a:r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svarsmakten Sans" pitchFamily="2" charset="0"/>
                <a:ea typeface="+mn-ea"/>
                <a:cs typeface="+mn-cs"/>
              </a:rPr>
              <a:t>Nivå tre</a:t>
            </a:r>
          </a:p>
          <a:p>
            <a:pPr marL="342900" marR="0" lvl="3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svarsmakten Sans" pitchFamily="2" charset="0"/>
                <a:ea typeface="+mn-ea"/>
                <a:cs typeface="+mn-cs"/>
              </a:rPr>
              <a:t>Nivå fyra</a:t>
            </a:r>
          </a:p>
          <a:p>
            <a:pPr marL="342900" marR="0" lvl="4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Forsvarsmakten Sans" pitchFamily="2" charset="0"/>
              <a:buChar char="≥"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rsvarsmakten Sans" pitchFamily="2" charset="0"/>
                <a:ea typeface="+mn-ea"/>
                <a:cs typeface="+mn-cs"/>
              </a:rPr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456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Forsvarsmakten Sans" pitchFamily="2" charset="0"/>
        <a:buChar char="≥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marR="0" indent="-28575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Forsvarsmakten Sans" pitchFamily="2" charset="0"/>
        <a:buChar char="≥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Forsvarsmakten Sans" pitchFamily="2" charset="0"/>
        <a:buChar char="≥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Forsvarsmakten Sans" pitchFamily="2" charset="0"/>
        <a:buChar char="≥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Forsvarsmakten Sans" pitchFamily="2" charset="0"/>
        <a:buChar char="≥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Forsvarsmakten Sans" pitchFamily="2" charset="0"/>
        <a:buChar char="≥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Forsvarsmakten Sans" pitchFamily="2" charset="0"/>
        <a:buChar char="≥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Forsvarsmakten Sans" pitchFamily="2" charset="0"/>
        <a:buChar char="≥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Forsvarsmakten Sans" pitchFamily="2" charset="0"/>
        <a:buChar char="≥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sz="4000" dirty="0">
                <a:latin typeface="Arial Black" panose="020B0A04020102020204" pitchFamily="34" charset="0"/>
              </a:rPr>
              <a:t>Swedish </a:t>
            </a:r>
            <a:r>
              <a:rPr lang="sv-SE" sz="4000" dirty="0" err="1">
                <a:latin typeface="Arial Black" panose="020B0A04020102020204" pitchFamily="34" charset="0"/>
              </a:rPr>
              <a:t>Armed</a:t>
            </a:r>
            <a:r>
              <a:rPr lang="sv-SE" sz="4000" dirty="0">
                <a:latin typeface="Arial Black" panose="020B0A04020102020204" pitchFamily="34" charset="0"/>
              </a:rPr>
              <a:t> </a:t>
            </a:r>
            <a:r>
              <a:rPr lang="sv-SE" sz="4000" dirty="0" err="1">
                <a:latin typeface="Arial Black" panose="020B0A04020102020204" pitchFamily="34" charset="0"/>
              </a:rPr>
              <a:t>Forces</a:t>
            </a:r>
            <a:r>
              <a:rPr lang="sv-SE" sz="4000" dirty="0">
                <a:latin typeface="Arial Black" panose="020B0A04020102020204" pitchFamily="34" charset="0"/>
              </a:rPr>
              <a:t> </a:t>
            </a:r>
            <a:br>
              <a:rPr lang="sv-SE" dirty="0"/>
            </a:br>
            <a:r>
              <a:rPr lang="sv-SE" sz="3200" dirty="0">
                <a:latin typeface="+mn-lt"/>
              </a:rPr>
              <a:t>M&amp;S </a:t>
            </a:r>
            <a:r>
              <a:rPr lang="sv-SE" sz="3200" dirty="0" err="1">
                <a:latin typeface="+mn-lt"/>
              </a:rPr>
              <a:t>Capabilities</a:t>
            </a:r>
            <a:r>
              <a:rPr lang="sv-SE" sz="3200" dirty="0">
                <a:latin typeface="+mn-lt"/>
              </a:rPr>
              <a:t> and Plans</a:t>
            </a:r>
            <a:endParaRPr lang="sv-SE" sz="4400" dirty="0">
              <a:latin typeface="+mn-lt"/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JTLS-GO IUC 2025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477982" y="3248891"/>
            <a:ext cx="2497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 err="1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Presented</a:t>
            </a:r>
            <a:r>
              <a:rPr lang="sv-SE" sz="1050" dirty="0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 by</a:t>
            </a:r>
          </a:p>
          <a:p>
            <a:r>
              <a:rPr lang="sv-SE" sz="1200" dirty="0" err="1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Lieutenant</a:t>
            </a:r>
            <a:r>
              <a:rPr lang="sv-SE" sz="1200" dirty="0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 </a:t>
            </a:r>
            <a:r>
              <a:rPr lang="sv-SE" sz="1200" dirty="0" err="1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Colonel</a:t>
            </a:r>
            <a:r>
              <a:rPr lang="sv-SE" sz="1200" dirty="0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 (M) Ulf Hassgård</a:t>
            </a:r>
          </a:p>
          <a:p>
            <a:r>
              <a:rPr lang="sv-SE" sz="1200" dirty="0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Swedish </a:t>
            </a:r>
            <a:r>
              <a:rPr lang="sv-SE" sz="1200" dirty="0" err="1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Armed</a:t>
            </a:r>
            <a:r>
              <a:rPr lang="sv-SE" sz="1200" dirty="0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 </a:t>
            </a:r>
            <a:r>
              <a:rPr lang="sv-SE" sz="1200" dirty="0" err="1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Forces</a:t>
            </a:r>
            <a:r>
              <a:rPr lang="sv-SE" sz="1200" dirty="0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 </a:t>
            </a:r>
            <a:r>
              <a:rPr lang="sv-SE" sz="1200" dirty="0" err="1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Defence</a:t>
            </a:r>
            <a:r>
              <a:rPr lang="sv-SE" sz="1200" dirty="0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 Staff </a:t>
            </a:r>
          </a:p>
          <a:p>
            <a:r>
              <a:rPr lang="sv-SE" sz="1200" dirty="0" err="1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Training</a:t>
            </a:r>
            <a:r>
              <a:rPr lang="sv-SE" sz="1200" dirty="0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 &amp; </a:t>
            </a:r>
            <a:r>
              <a:rPr lang="sv-SE" sz="1200" dirty="0" err="1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Exercise</a:t>
            </a:r>
            <a:r>
              <a:rPr lang="sv-SE" sz="1200" dirty="0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 </a:t>
            </a:r>
            <a:r>
              <a:rPr lang="sv-SE" sz="1200" dirty="0" err="1">
                <a:solidFill>
                  <a:schemeClr val="bg2">
                    <a:lumMod val="25000"/>
                  </a:schemeClr>
                </a:solidFill>
                <a:cs typeface="Forsvarsmakten Sans Light"/>
              </a:rPr>
              <a:t>Department</a:t>
            </a:r>
            <a:endParaRPr lang="sv-SE" sz="1200" dirty="0">
              <a:solidFill>
                <a:schemeClr val="bg2">
                  <a:lumMod val="25000"/>
                </a:schemeClr>
              </a:solidFill>
              <a:cs typeface="Forsvarsmakten Sans Light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1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C01D454-15B4-A965-5FA3-E62E99050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704" y="240577"/>
            <a:ext cx="1499245" cy="41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7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xfrm>
            <a:off x="408287" y="606250"/>
            <a:ext cx="7692105" cy="429161"/>
          </a:xfrm>
        </p:spPr>
        <p:txBody>
          <a:bodyPr/>
          <a:lstStyle/>
          <a:p>
            <a:r>
              <a:rPr lang="en-GB" dirty="0"/>
              <a:t>M &amp; S Doctrine</a:t>
            </a:r>
          </a:p>
        </p:txBody>
      </p:sp>
      <p:sp>
        <p:nvSpPr>
          <p:cNvPr id="2" name="Rektangel 1"/>
          <p:cNvSpPr/>
          <p:nvPr/>
        </p:nvSpPr>
        <p:spPr>
          <a:xfrm>
            <a:off x="4355976" y="1184095"/>
            <a:ext cx="2016224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”Few train many”</a:t>
            </a:r>
          </a:p>
          <a:p>
            <a:r>
              <a:rPr lang="en-GB" sz="1200" dirty="0">
                <a:solidFill>
                  <a:schemeClr val="tx1"/>
                </a:solidFill>
              </a:rPr>
              <a:t>- Focus on the trainer/ instructor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6575474" y="1184095"/>
            <a:ext cx="2047056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”In house”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solidFill>
                  <a:schemeClr val="tx1"/>
                </a:solidFill>
              </a:rPr>
              <a:t>Limit numbers of contractors</a:t>
            </a: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2339752" y="1184095"/>
            <a:ext cx="181295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>
                <a:solidFill>
                  <a:srgbClr val="202124"/>
                </a:solidFill>
                <a:latin typeface="inherit"/>
              </a:rPr>
              <a:t>Interoperable</a:t>
            </a:r>
          </a:p>
          <a:p>
            <a:r>
              <a:rPr lang="en-GB" sz="1200" dirty="0">
                <a:solidFill>
                  <a:schemeClr val="tx1"/>
                </a:solidFill>
              </a:rPr>
              <a:t>- Systems</a:t>
            </a:r>
          </a:p>
          <a:p>
            <a:r>
              <a:rPr lang="en-GB" sz="1200" dirty="0">
                <a:solidFill>
                  <a:schemeClr val="tx1"/>
                </a:solidFill>
              </a:rPr>
              <a:t>- Country, partners</a:t>
            </a:r>
          </a:p>
        </p:txBody>
      </p:sp>
      <p:sp>
        <p:nvSpPr>
          <p:cNvPr id="9" name="Rektangel 8"/>
          <p:cNvSpPr/>
          <p:nvPr/>
        </p:nvSpPr>
        <p:spPr>
          <a:xfrm>
            <a:off x="323528" y="1184095"/>
            <a:ext cx="181295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sv-SE" dirty="0">
                <a:solidFill>
                  <a:srgbClr val="202124"/>
                </a:solidFill>
                <a:latin typeface="inherit"/>
              </a:rPr>
              <a:t>Decentralized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sz="1200" dirty="0">
                <a:solidFill>
                  <a:schemeClr val="tx1"/>
                </a:solidFill>
              </a:rPr>
              <a:t>- ”Home station training”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218018"/>
            <a:ext cx="6412" cy="2116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4761" rIns="0" bIns="-476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sv-SE" sz="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GB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2" descr="WP_20141020_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7" y="2439953"/>
            <a:ext cx="1883778" cy="991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478" y="2439953"/>
            <a:ext cx="1450218" cy="991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215" y="2428708"/>
            <a:ext cx="1359570" cy="1003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WP_20141020_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501" y="2442954"/>
            <a:ext cx="1883778" cy="991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9575" y="2425757"/>
            <a:ext cx="1876077" cy="1006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ruta 14"/>
          <p:cNvSpPr txBox="1"/>
          <p:nvPr/>
        </p:nvSpPr>
        <p:spPr>
          <a:xfrm>
            <a:off x="606024" y="2148758"/>
            <a:ext cx="803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Education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2515942" y="2148758"/>
            <a:ext cx="676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Training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7745811" y="2148758"/>
            <a:ext cx="823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Evaluating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3991149" y="2153371"/>
            <a:ext cx="793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Practicing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5896972" y="2162954"/>
            <a:ext cx="6213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Testing</a:t>
            </a:r>
          </a:p>
        </p:txBody>
      </p:sp>
      <p:sp>
        <p:nvSpPr>
          <p:cNvPr id="20" name="textruta 19"/>
          <p:cNvSpPr txBox="1"/>
          <p:nvPr/>
        </p:nvSpPr>
        <p:spPr>
          <a:xfrm>
            <a:off x="606024" y="3479753"/>
            <a:ext cx="834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Classroom</a:t>
            </a:r>
          </a:p>
        </p:txBody>
      </p:sp>
      <p:sp>
        <p:nvSpPr>
          <p:cNvPr id="21" name="textruta 20"/>
          <p:cNvSpPr txBox="1"/>
          <p:nvPr/>
        </p:nvSpPr>
        <p:spPr>
          <a:xfrm>
            <a:off x="2550989" y="3477134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Lanes</a:t>
            </a:r>
          </a:p>
        </p:txBody>
      </p:sp>
      <p:sp>
        <p:nvSpPr>
          <p:cNvPr id="22" name="textruta 21"/>
          <p:cNvSpPr txBox="1"/>
          <p:nvPr/>
        </p:nvSpPr>
        <p:spPr>
          <a:xfrm>
            <a:off x="3861782" y="3477134"/>
            <a:ext cx="1146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Force on Target</a:t>
            </a:r>
          </a:p>
        </p:txBody>
      </p:sp>
      <p:sp>
        <p:nvSpPr>
          <p:cNvPr id="23" name="textruta 22"/>
          <p:cNvSpPr txBox="1"/>
          <p:nvPr/>
        </p:nvSpPr>
        <p:spPr>
          <a:xfrm>
            <a:off x="5778703" y="3477136"/>
            <a:ext cx="1104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Force on Force</a:t>
            </a:r>
          </a:p>
        </p:txBody>
      </p:sp>
      <p:sp>
        <p:nvSpPr>
          <p:cNvPr id="24" name="textruta 23"/>
          <p:cNvSpPr txBox="1"/>
          <p:nvPr/>
        </p:nvSpPr>
        <p:spPr>
          <a:xfrm>
            <a:off x="7734655" y="3477134"/>
            <a:ext cx="834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Classroom</a:t>
            </a:r>
          </a:p>
        </p:txBody>
      </p:sp>
      <p:sp>
        <p:nvSpPr>
          <p:cNvPr id="25" name="textruta 24"/>
          <p:cNvSpPr txBox="1"/>
          <p:nvPr/>
        </p:nvSpPr>
        <p:spPr>
          <a:xfrm>
            <a:off x="3260597" y="3926639"/>
            <a:ext cx="2254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Live and Simulators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2</a:t>
            </a:fld>
            <a:endParaRPr lang="sv-SE"/>
          </a:p>
        </p:txBody>
      </p:sp>
      <p:sp>
        <p:nvSpPr>
          <p:cNvPr id="26" name="textruta 25"/>
          <p:cNvSpPr txBox="1"/>
          <p:nvPr/>
        </p:nvSpPr>
        <p:spPr>
          <a:xfrm>
            <a:off x="2380831" y="4444897"/>
            <a:ext cx="4108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Focus on the Tactical Level</a:t>
            </a:r>
          </a:p>
        </p:txBody>
      </p:sp>
    </p:spTree>
    <p:extLst>
      <p:ext uri="{BB962C8B-B14F-4D97-AF65-F5344CB8AC3E}">
        <p14:creationId xmlns:p14="http://schemas.microsoft.com/office/powerpoint/2010/main" val="4690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7" y="-985"/>
            <a:ext cx="9144793" cy="5145470"/>
          </a:xfrm>
          <a:prstGeom prst="rect">
            <a:avLst/>
          </a:prstGeom>
        </p:spPr>
      </p:pic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408287" y="1338973"/>
            <a:ext cx="8229600" cy="342828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Military Strategic Level </a:t>
            </a:r>
            <a:r>
              <a:rPr lang="en-GB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Capabilites</a:t>
            </a:r>
            <a:endParaRPr lang="en-GB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Operational Level Capabilities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Tactical Level Capabilities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LTA – CAX-facilities for training battalion and brigade level commanders and staffs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 – Live training support facilities for training units up to company level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StriSimPC</a:t>
            </a:r>
            <a:r>
              <a: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 Classroom or </a:t>
            </a:r>
            <a:r>
              <a:rPr lang="en-GB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mobilie</a:t>
            </a:r>
            <a:r>
              <a: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training of soldiers and units up to company level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vast array of tactical training systems</a:t>
            </a:r>
          </a:p>
          <a:p>
            <a:pPr lvl="1"/>
            <a:endParaRPr lang="sv-S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sv-SE" dirty="0"/>
          </a:p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ctrTitle"/>
          </p:nvPr>
        </p:nvSpPr>
        <p:spPr>
          <a:xfrm>
            <a:off x="408287" y="93632"/>
            <a:ext cx="6493631" cy="429161"/>
          </a:xfrm>
        </p:spPr>
        <p:txBody>
          <a:bodyPr/>
          <a:lstStyle/>
          <a:p>
            <a:r>
              <a:rPr lang="sv-SE" dirty="0">
                <a:solidFill>
                  <a:schemeClr val="accent4"/>
                </a:solidFill>
                <a:latin typeface="+mn-lt"/>
              </a:rPr>
              <a:t>M &amp; S </a:t>
            </a:r>
            <a:r>
              <a:rPr lang="sv-SE" dirty="0" err="1">
                <a:solidFill>
                  <a:schemeClr val="accent4"/>
                </a:solidFill>
                <a:latin typeface="+mn-lt"/>
              </a:rPr>
              <a:t>Capabilities</a:t>
            </a:r>
            <a:r>
              <a:rPr lang="sv-SE" dirty="0">
                <a:solidFill>
                  <a:schemeClr val="accent4"/>
                </a:solidFill>
                <a:latin typeface="+mn-lt"/>
              </a:rPr>
              <a:t> in the </a:t>
            </a:r>
            <a:br>
              <a:rPr lang="sv-SE" dirty="0">
                <a:solidFill>
                  <a:schemeClr val="accent4"/>
                </a:solidFill>
                <a:latin typeface="+mn-lt"/>
              </a:rPr>
            </a:br>
            <a:r>
              <a:rPr lang="sv-SE" dirty="0">
                <a:solidFill>
                  <a:schemeClr val="accent4"/>
                </a:solidFill>
                <a:latin typeface="+mn-lt"/>
              </a:rPr>
              <a:t>Swedish </a:t>
            </a:r>
            <a:r>
              <a:rPr lang="sv-SE" dirty="0" err="1">
                <a:solidFill>
                  <a:schemeClr val="accent4"/>
                </a:solidFill>
                <a:latin typeface="+mn-lt"/>
              </a:rPr>
              <a:t>Armed</a:t>
            </a:r>
            <a:r>
              <a:rPr lang="sv-SE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accent4"/>
                </a:solidFill>
                <a:latin typeface="+mn-lt"/>
              </a:rPr>
              <a:t>Forces</a:t>
            </a:r>
            <a:endParaRPr lang="sv-SE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952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519693" y="777865"/>
            <a:ext cx="8229600" cy="3074938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latin typeface="+mn-lt"/>
              </a:rPr>
              <a:t>LTA – CAX facilities for training battalion and brigade level commanders and staffs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6 facilities</a:t>
            </a:r>
          </a:p>
          <a:p>
            <a:pPr lvl="1"/>
            <a:endParaRPr lang="sv-SE" dirty="0"/>
          </a:p>
          <a:p>
            <a:pPr lvl="1"/>
            <a:endParaRPr lang="sv-SE" dirty="0"/>
          </a:p>
          <a:p>
            <a:pPr lvl="1"/>
            <a:endParaRPr lang="sv-SE" dirty="0"/>
          </a:p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ctrTitle"/>
          </p:nvPr>
        </p:nvSpPr>
        <p:spPr>
          <a:xfrm>
            <a:off x="386643" y="225899"/>
            <a:ext cx="7967401" cy="429161"/>
          </a:xfrm>
        </p:spPr>
        <p:txBody>
          <a:bodyPr/>
          <a:lstStyle/>
          <a:p>
            <a:r>
              <a:rPr lang="sv-SE" sz="2800" dirty="0">
                <a:latin typeface="+mj-lt"/>
              </a:rPr>
              <a:t>LTA – </a:t>
            </a:r>
            <a:r>
              <a:rPr lang="sv-SE" sz="2800" dirty="0" err="1">
                <a:latin typeface="+mj-lt"/>
              </a:rPr>
              <a:t>Tactical</a:t>
            </a:r>
            <a:r>
              <a:rPr lang="sv-SE" sz="2800" dirty="0">
                <a:latin typeface="+mj-lt"/>
              </a:rPr>
              <a:t> </a:t>
            </a:r>
            <a:r>
              <a:rPr lang="sv-SE" sz="2800" dirty="0" err="1">
                <a:latin typeface="+mj-lt"/>
              </a:rPr>
              <a:t>Level</a:t>
            </a:r>
            <a:r>
              <a:rPr lang="sv-SE" sz="2800" dirty="0">
                <a:latin typeface="+mj-lt"/>
              </a:rPr>
              <a:t> Computer </a:t>
            </a:r>
            <a:r>
              <a:rPr lang="sv-SE" sz="2800" dirty="0" err="1">
                <a:latin typeface="+mj-lt"/>
              </a:rPr>
              <a:t>Aided</a:t>
            </a:r>
            <a:r>
              <a:rPr lang="sv-SE" sz="2800" dirty="0">
                <a:latin typeface="+mj-lt"/>
              </a:rPr>
              <a:t> </a:t>
            </a:r>
            <a:r>
              <a:rPr lang="sv-SE" sz="2800" dirty="0" err="1">
                <a:latin typeface="+mj-lt"/>
              </a:rPr>
              <a:t>Exercise</a:t>
            </a:r>
            <a:r>
              <a:rPr lang="sv-SE" sz="2800" dirty="0">
                <a:latin typeface="+mj-lt"/>
              </a:rPr>
              <a:t> </a:t>
            </a:r>
            <a:r>
              <a:rPr lang="sv-SE" sz="2800" dirty="0" err="1">
                <a:latin typeface="+mj-lt"/>
              </a:rPr>
              <a:t>Facilities</a:t>
            </a:r>
            <a:r>
              <a:rPr lang="sv-SE" sz="2800" dirty="0">
                <a:latin typeface="+mj-lt"/>
              </a:rPr>
              <a:t>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A208-942A-41D5-A040-B0DA2B6D515C}" type="slidenum">
              <a:rPr lang="sv-SE" smtClean="0"/>
              <a:t>4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843" y="1546622"/>
            <a:ext cx="5295300" cy="2975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6473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F40BC924-F807-4B44-B704-38674D2B67AE}"/>
              </a:ext>
            </a:extLst>
          </p:cNvPr>
          <p:cNvSpPr/>
          <p:nvPr/>
        </p:nvSpPr>
        <p:spPr>
          <a:xfrm>
            <a:off x="4254766" y="464501"/>
            <a:ext cx="1736893" cy="993246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/>
              <a:t>+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88AFE1-0384-45CD-B2FC-B8E687E7F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299" y="459440"/>
            <a:ext cx="1736893" cy="99324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70D5DB5-3868-4AA4-8243-C4AD734A0769}"/>
              </a:ext>
            </a:extLst>
          </p:cNvPr>
          <p:cNvSpPr/>
          <p:nvPr/>
        </p:nvSpPr>
        <p:spPr>
          <a:xfrm>
            <a:off x="4241532" y="474910"/>
            <a:ext cx="1736893" cy="993246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0643EF-30C7-4015-AD24-7FF2127705A5}"/>
              </a:ext>
            </a:extLst>
          </p:cNvPr>
          <p:cNvSpPr/>
          <p:nvPr/>
        </p:nvSpPr>
        <p:spPr>
          <a:xfrm>
            <a:off x="5494389" y="1296085"/>
            <a:ext cx="1986376" cy="1247744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84885B-AC50-4AA1-A335-07E0F76F2106}"/>
              </a:ext>
            </a:extLst>
          </p:cNvPr>
          <p:cNvSpPr/>
          <p:nvPr/>
        </p:nvSpPr>
        <p:spPr>
          <a:xfrm>
            <a:off x="827584" y="1563638"/>
            <a:ext cx="4266474" cy="2106234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702B6E-58E3-47BD-BF43-7817EBBA07B2}"/>
              </a:ext>
            </a:extLst>
          </p:cNvPr>
          <p:cNvSpPr txBox="1"/>
          <p:nvPr/>
        </p:nvSpPr>
        <p:spPr>
          <a:xfrm>
            <a:off x="2557002" y="1782296"/>
            <a:ext cx="6345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 err="1"/>
              <a:t>Excon</a:t>
            </a:r>
            <a:r>
              <a:rPr lang="en-GB" sz="135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B5B44A-6001-427A-A6D2-EFD3F3F492A5}"/>
              </a:ext>
            </a:extLst>
          </p:cNvPr>
          <p:cNvSpPr txBox="1"/>
          <p:nvPr/>
        </p:nvSpPr>
        <p:spPr>
          <a:xfrm>
            <a:off x="4523901" y="1414074"/>
            <a:ext cx="13021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Mobile AAR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D0C9F6-7389-48D6-BF6D-7B92CDDD0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336" y="1376166"/>
            <a:ext cx="1024372" cy="89475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A30F211-9126-4EE9-8A34-7A727D2A7A70}"/>
              </a:ext>
            </a:extLst>
          </p:cNvPr>
          <p:cNvSpPr/>
          <p:nvPr/>
        </p:nvSpPr>
        <p:spPr>
          <a:xfrm>
            <a:off x="5494389" y="2600878"/>
            <a:ext cx="1986376" cy="1247744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59AFF1-4E6F-40B4-80EC-3B975B38C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975" y="2750779"/>
            <a:ext cx="1083659" cy="905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38848E-65FF-4C37-A0B2-29DDA994FE28}"/>
              </a:ext>
            </a:extLst>
          </p:cNvPr>
          <p:cNvSpPr txBox="1"/>
          <p:nvPr/>
        </p:nvSpPr>
        <p:spPr>
          <a:xfrm>
            <a:off x="5849248" y="2205891"/>
            <a:ext cx="13027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Mobile Clients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E63A08-203B-4103-AC19-EE4C7EBBB24D}"/>
              </a:ext>
            </a:extLst>
          </p:cNvPr>
          <p:cNvSpPr txBox="1"/>
          <p:nvPr/>
        </p:nvSpPr>
        <p:spPr>
          <a:xfrm>
            <a:off x="5826038" y="3578971"/>
            <a:ext cx="14219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OC Tablets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9E32A7D-ED53-4EAE-ACC0-925D9F04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51" y="1136704"/>
            <a:ext cx="3731905" cy="435826"/>
          </a:xfrm>
        </p:spPr>
        <p:txBody>
          <a:bodyPr>
            <a:noAutofit/>
          </a:bodyPr>
          <a:lstStyle/>
          <a:p>
            <a:r>
              <a:rPr lang="en-GB" sz="1800" dirty="0">
                <a:latin typeface="+mn-lt"/>
              </a:rPr>
              <a:t>STA – Exercise Control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9C3FC2-8D1F-4305-8DEB-030DF341C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044" y="1909029"/>
            <a:ext cx="3629255" cy="126256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27B94BE5-82B5-461E-AA0A-DBD2FB40EDA8}"/>
              </a:ext>
            </a:extLst>
          </p:cNvPr>
          <p:cNvSpPr/>
          <p:nvPr/>
        </p:nvSpPr>
        <p:spPr>
          <a:xfrm>
            <a:off x="3556474" y="3780824"/>
            <a:ext cx="1986376" cy="1247744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32E957-5CEF-424C-9E7C-022CE8C9DB9B}"/>
              </a:ext>
            </a:extLst>
          </p:cNvPr>
          <p:cNvSpPr txBox="1"/>
          <p:nvPr/>
        </p:nvSpPr>
        <p:spPr>
          <a:xfrm>
            <a:off x="4055433" y="4701816"/>
            <a:ext cx="14219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Platoon Excon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3875C8-84C1-4A85-A86C-258D41912C44}"/>
              </a:ext>
            </a:extLst>
          </p:cNvPr>
          <p:cNvCxnSpPr>
            <a:stCxn id="20" idx="1"/>
          </p:cNvCxnSpPr>
          <p:nvPr/>
        </p:nvCxnSpPr>
        <p:spPr>
          <a:xfrm flipH="1" flipV="1">
            <a:off x="5005389" y="2907778"/>
            <a:ext cx="904586" cy="295964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E62DC8-3A99-4A7B-B554-22D3BDD5558E}"/>
              </a:ext>
            </a:extLst>
          </p:cNvPr>
          <p:cNvCxnSpPr>
            <a:cxnSpLocks/>
          </p:cNvCxnSpPr>
          <p:nvPr/>
        </p:nvCxnSpPr>
        <p:spPr>
          <a:xfrm flipH="1">
            <a:off x="4951384" y="1879325"/>
            <a:ext cx="1063688" cy="391599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73E5F58-41D2-40B5-B48E-3BB5E6D78A3E}"/>
              </a:ext>
            </a:extLst>
          </p:cNvPr>
          <p:cNvCxnSpPr>
            <a:cxnSpLocks/>
          </p:cNvCxnSpPr>
          <p:nvPr/>
        </p:nvCxnSpPr>
        <p:spPr>
          <a:xfrm flipH="1">
            <a:off x="4254766" y="1179268"/>
            <a:ext cx="750623" cy="580316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B7524F63-1995-47C7-BB38-15A93CD9E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014" y="3895629"/>
            <a:ext cx="941295" cy="822193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6E672E-AADB-4EED-928D-D0D575FD5A92}"/>
              </a:ext>
            </a:extLst>
          </p:cNvPr>
          <p:cNvCxnSpPr>
            <a:cxnSpLocks/>
            <a:stCxn id="6" idx="5"/>
            <a:endCxn id="27" idx="0"/>
          </p:cNvCxnSpPr>
          <p:nvPr/>
        </p:nvCxnSpPr>
        <p:spPr>
          <a:xfrm>
            <a:off x="4469247" y="3361421"/>
            <a:ext cx="80415" cy="419403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Rektangel 2"/>
          <p:cNvSpPr/>
          <p:nvPr/>
        </p:nvSpPr>
        <p:spPr>
          <a:xfrm>
            <a:off x="328492" y="90108"/>
            <a:ext cx="6954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200" dirty="0">
                <a:solidFill>
                  <a:srgbClr val="000000"/>
                </a:solidFill>
                <a:latin typeface="+mj-lt"/>
                <a:ea typeface="+mj-ea"/>
                <a:cs typeface="Forsvarsmakten Sans Condensed"/>
              </a:rPr>
              <a:t>STA – </a:t>
            </a:r>
            <a:r>
              <a:rPr lang="sv-SE" sz="3200" dirty="0" err="1">
                <a:solidFill>
                  <a:srgbClr val="000000"/>
                </a:solidFill>
                <a:latin typeface="+mj-lt"/>
                <a:ea typeface="+mj-ea"/>
                <a:cs typeface="Forsvarsmakten Sans Condensed"/>
              </a:rPr>
              <a:t>Tactical</a:t>
            </a:r>
            <a:r>
              <a:rPr lang="sv-SE" sz="3200" dirty="0">
                <a:solidFill>
                  <a:srgbClr val="000000"/>
                </a:solidFill>
                <a:latin typeface="+mj-lt"/>
                <a:ea typeface="+mj-ea"/>
                <a:cs typeface="Forsvarsmakten Sans Condensed"/>
              </a:rPr>
              <a:t> </a:t>
            </a:r>
            <a:r>
              <a:rPr lang="sv-SE" sz="3200" dirty="0" err="1">
                <a:solidFill>
                  <a:srgbClr val="000000"/>
                </a:solidFill>
                <a:latin typeface="+mj-lt"/>
                <a:ea typeface="+mj-ea"/>
                <a:cs typeface="Forsvarsmakten Sans Condensed"/>
              </a:rPr>
              <a:t>Level</a:t>
            </a:r>
            <a:r>
              <a:rPr lang="sv-SE" sz="3200" dirty="0">
                <a:solidFill>
                  <a:srgbClr val="000000"/>
                </a:solidFill>
                <a:latin typeface="+mj-lt"/>
                <a:ea typeface="+mj-ea"/>
                <a:cs typeface="Forsvarsmakten Sans Condensed"/>
              </a:rPr>
              <a:t> Live </a:t>
            </a:r>
            <a:r>
              <a:rPr lang="sv-SE" sz="3200" dirty="0" err="1">
                <a:solidFill>
                  <a:srgbClr val="000000"/>
                </a:solidFill>
                <a:latin typeface="+mj-lt"/>
                <a:ea typeface="+mj-ea"/>
                <a:cs typeface="Forsvarsmakten Sans Condensed"/>
              </a:rPr>
              <a:t>Exercise</a:t>
            </a:r>
            <a:r>
              <a:rPr lang="sv-SE" sz="3200" dirty="0">
                <a:solidFill>
                  <a:srgbClr val="000000"/>
                </a:solidFill>
                <a:latin typeface="+mj-lt"/>
                <a:ea typeface="+mj-ea"/>
                <a:cs typeface="Forsvarsmakten Sans Condensed"/>
              </a:rPr>
              <a:t> Support</a:t>
            </a:r>
          </a:p>
        </p:txBody>
      </p:sp>
    </p:spTree>
    <p:extLst>
      <p:ext uri="{BB962C8B-B14F-4D97-AF65-F5344CB8AC3E}">
        <p14:creationId xmlns:p14="http://schemas.microsoft.com/office/powerpoint/2010/main" val="3770315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57200" y="235947"/>
            <a:ext cx="8229600" cy="857250"/>
          </a:xfrm>
        </p:spPr>
        <p:txBody>
          <a:bodyPr/>
          <a:lstStyle/>
          <a:p>
            <a:r>
              <a:rPr lang="sv-SE" dirty="0" err="1">
                <a:latin typeface="+mj-lt"/>
              </a:rPr>
              <a:t>StriSimPC</a:t>
            </a:r>
            <a:endParaRPr lang="sv-SE" dirty="0">
              <a:latin typeface="+mj-lt"/>
            </a:endParaRPr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457200" y="955964"/>
            <a:ext cx="8229600" cy="363826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err="1">
                <a:latin typeface="+mn-lt"/>
              </a:rPr>
              <a:t>StrisimPC</a:t>
            </a:r>
            <a:r>
              <a:rPr lang="en-GB" dirty="0">
                <a:latin typeface="+mn-lt"/>
              </a:rPr>
              <a:t> is a system for simulating combat environment and scenarios to develop and maintain soldiers, commanders and units war fighting capabilities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Swedish Armed Forces have 19 systems; can be linked together to train up to 800 soldier or units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Used in barracks and for mobile training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3D global map, for the Swedish territory with high resolution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Virtual </a:t>
            </a:r>
            <a:r>
              <a:rPr lang="en-GB" dirty="0" err="1">
                <a:latin typeface="+mn-lt"/>
              </a:rPr>
              <a:t>BattleSpace</a:t>
            </a:r>
            <a:r>
              <a:rPr lang="en-GB" dirty="0">
                <a:latin typeface="+mn-lt"/>
              </a:rPr>
              <a:t> 4 (VBS4) and VBS Radio software</a:t>
            </a:r>
          </a:p>
          <a:p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69" y="2678703"/>
            <a:ext cx="4572000" cy="222885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472782A2-4E7B-EC6F-6C4D-DDF545EC2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672" y="2678703"/>
            <a:ext cx="39624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5716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065" y="81522"/>
            <a:ext cx="2792776" cy="4921979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461511" y="1060920"/>
            <a:ext cx="1627742" cy="55052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013" b="1" dirty="0">
                <a:solidFill>
                  <a:schemeClr val="tx1"/>
                </a:solidFill>
              </a:rPr>
              <a:t>Boden</a:t>
            </a:r>
          </a:p>
          <a:p>
            <a:r>
              <a:rPr lang="en-GB" sz="1013" dirty="0">
                <a:solidFill>
                  <a:schemeClr val="tx1"/>
                </a:solidFill>
              </a:rPr>
              <a:t>Brigade</a:t>
            </a:r>
          </a:p>
          <a:p>
            <a:r>
              <a:rPr lang="en-GB" sz="1013" dirty="0">
                <a:solidFill>
                  <a:schemeClr val="tx1"/>
                </a:solidFill>
              </a:rPr>
              <a:t>LTA </a:t>
            </a:r>
          </a:p>
        </p:txBody>
      </p:sp>
      <p:sp>
        <p:nvSpPr>
          <p:cNvPr id="8" name="Rektangel 7"/>
          <p:cNvSpPr/>
          <p:nvPr/>
        </p:nvSpPr>
        <p:spPr>
          <a:xfrm>
            <a:off x="4464586" y="1680283"/>
            <a:ext cx="1627742" cy="55052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013" b="1" dirty="0" err="1">
                <a:solidFill>
                  <a:schemeClr val="tx1"/>
                </a:solidFill>
              </a:rPr>
              <a:t>Kungsängen</a:t>
            </a:r>
            <a:endParaRPr lang="en-GB" sz="1013" b="1" dirty="0">
              <a:solidFill>
                <a:schemeClr val="tx1"/>
              </a:solidFill>
            </a:endParaRPr>
          </a:p>
          <a:p>
            <a:r>
              <a:rPr lang="en-GB" sz="1013" dirty="0">
                <a:solidFill>
                  <a:schemeClr val="tx1"/>
                </a:solidFill>
              </a:rPr>
              <a:t>Brigade</a:t>
            </a:r>
          </a:p>
          <a:p>
            <a:r>
              <a:rPr lang="en-GB" sz="1013" dirty="0">
                <a:solidFill>
                  <a:schemeClr val="tx1"/>
                </a:solidFill>
              </a:rPr>
              <a:t>LTA</a:t>
            </a:r>
          </a:p>
        </p:txBody>
      </p:sp>
      <p:sp>
        <p:nvSpPr>
          <p:cNvPr id="9" name="Rektangel 8"/>
          <p:cNvSpPr/>
          <p:nvPr/>
        </p:nvSpPr>
        <p:spPr>
          <a:xfrm>
            <a:off x="4470501" y="2299646"/>
            <a:ext cx="1627742" cy="55052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013" b="1" dirty="0" err="1">
                <a:solidFill>
                  <a:schemeClr val="tx1"/>
                </a:solidFill>
              </a:rPr>
              <a:t>Enköping</a:t>
            </a:r>
            <a:endParaRPr lang="en-GB" sz="1013" b="1" dirty="0">
              <a:solidFill>
                <a:schemeClr val="tx1"/>
              </a:solidFill>
            </a:endParaRPr>
          </a:p>
          <a:p>
            <a:r>
              <a:rPr lang="en-GB" sz="1013" dirty="0">
                <a:solidFill>
                  <a:schemeClr val="tx1"/>
                </a:solidFill>
              </a:rPr>
              <a:t>Division</a:t>
            </a:r>
          </a:p>
          <a:p>
            <a:r>
              <a:rPr lang="en-GB" sz="1013" dirty="0">
                <a:solidFill>
                  <a:schemeClr val="tx1"/>
                </a:solidFill>
              </a:rPr>
              <a:t>LTA </a:t>
            </a:r>
          </a:p>
        </p:txBody>
      </p:sp>
      <p:sp>
        <p:nvSpPr>
          <p:cNvPr id="10" name="Rektangel 9"/>
          <p:cNvSpPr/>
          <p:nvPr/>
        </p:nvSpPr>
        <p:spPr>
          <a:xfrm>
            <a:off x="4461511" y="3500508"/>
            <a:ext cx="1627742" cy="55052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013" b="1" dirty="0" err="1">
                <a:solidFill>
                  <a:schemeClr val="tx1"/>
                </a:solidFill>
              </a:rPr>
              <a:t>Skövde</a:t>
            </a:r>
            <a:endParaRPr lang="en-GB" sz="1013" b="1" dirty="0">
              <a:solidFill>
                <a:schemeClr val="tx1"/>
              </a:solidFill>
            </a:endParaRPr>
          </a:p>
          <a:p>
            <a:r>
              <a:rPr lang="en-GB" sz="1013" dirty="0">
                <a:solidFill>
                  <a:schemeClr val="tx1"/>
                </a:solidFill>
              </a:rPr>
              <a:t>Brigade</a:t>
            </a:r>
          </a:p>
          <a:p>
            <a:r>
              <a:rPr lang="en-GB" sz="1013" dirty="0">
                <a:solidFill>
                  <a:schemeClr val="tx1"/>
                </a:solidFill>
              </a:rPr>
              <a:t>LTA BAT</a:t>
            </a:r>
          </a:p>
        </p:txBody>
      </p:sp>
      <p:sp>
        <p:nvSpPr>
          <p:cNvPr id="11" name="Rektangel 10"/>
          <p:cNvSpPr/>
          <p:nvPr/>
        </p:nvSpPr>
        <p:spPr>
          <a:xfrm>
            <a:off x="4453819" y="4099991"/>
            <a:ext cx="1627742" cy="55052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013" b="1" dirty="0" err="1">
                <a:solidFill>
                  <a:schemeClr val="tx1"/>
                </a:solidFill>
              </a:rPr>
              <a:t>Revinge</a:t>
            </a:r>
            <a:endParaRPr lang="en-GB" sz="1013" b="1" dirty="0">
              <a:solidFill>
                <a:schemeClr val="tx1"/>
              </a:solidFill>
            </a:endParaRPr>
          </a:p>
          <a:p>
            <a:r>
              <a:rPr lang="en-GB" sz="1013" dirty="0">
                <a:solidFill>
                  <a:schemeClr val="tx1"/>
                </a:solidFill>
              </a:rPr>
              <a:t>Brigade</a:t>
            </a:r>
          </a:p>
          <a:p>
            <a:r>
              <a:rPr lang="en-GB" sz="1013" dirty="0">
                <a:solidFill>
                  <a:schemeClr val="tx1"/>
                </a:solidFill>
              </a:rPr>
              <a:t>LTA</a:t>
            </a:r>
          </a:p>
        </p:txBody>
      </p:sp>
      <p:sp>
        <p:nvSpPr>
          <p:cNvPr id="12" name="Rektangel 11"/>
          <p:cNvSpPr/>
          <p:nvPr/>
        </p:nvSpPr>
        <p:spPr>
          <a:xfrm>
            <a:off x="4461511" y="2902261"/>
            <a:ext cx="1627742" cy="55052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013" b="1" dirty="0" err="1">
                <a:solidFill>
                  <a:schemeClr val="tx1"/>
                </a:solidFill>
              </a:rPr>
              <a:t>Tofta</a:t>
            </a:r>
            <a:endParaRPr lang="en-GB" sz="1013" b="1" dirty="0">
              <a:solidFill>
                <a:schemeClr val="tx1"/>
              </a:solidFill>
            </a:endParaRPr>
          </a:p>
          <a:p>
            <a:r>
              <a:rPr lang="en-GB" sz="1013" dirty="0">
                <a:solidFill>
                  <a:schemeClr val="tx1"/>
                </a:solidFill>
              </a:rPr>
              <a:t>Brigade</a:t>
            </a:r>
          </a:p>
          <a:p>
            <a:r>
              <a:rPr lang="en-GB" sz="1013" dirty="0">
                <a:solidFill>
                  <a:schemeClr val="tx1"/>
                </a:solidFill>
              </a:rPr>
              <a:t>LTA BAT</a:t>
            </a:r>
          </a:p>
        </p:txBody>
      </p:sp>
      <p:sp>
        <p:nvSpPr>
          <p:cNvPr id="25" name="Likbent triangel 24"/>
          <p:cNvSpPr/>
          <p:nvPr/>
        </p:nvSpPr>
        <p:spPr>
          <a:xfrm>
            <a:off x="3368793" y="2137217"/>
            <a:ext cx="126010" cy="119808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27" name="Likbent triangel 26"/>
          <p:cNvSpPr/>
          <p:nvPr/>
        </p:nvSpPr>
        <p:spPr>
          <a:xfrm>
            <a:off x="3573291" y="3610826"/>
            <a:ext cx="126010" cy="119808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29" name="Likbent triangel 28"/>
          <p:cNvSpPr/>
          <p:nvPr/>
        </p:nvSpPr>
        <p:spPr>
          <a:xfrm>
            <a:off x="2996286" y="4078957"/>
            <a:ext cx="126010" cy="119808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30" name="Likbent triangel 29"/>
          <p:cNvSpPr/>
          <p:nvPr/>
        </p:nvSpPr>
        <p:spPr>
          <a:xfrm>
            <a:off x="3135036" y="3029366"/>
            <a:ext cx="126010" cy="119808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31" name="Likbent triangel 30"/>
          <p:cNvSpPr/>
          <p:nvPr/>
        </p:nvSpPr>
        <p:spPr>
          <a:xfrm>
            <a:off x="2916756" y="3706807"/>
            <a:ext cx="126010" cy="119808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32" name="Likbent triangel 31"/>
          <p:cNvSpPr/>
          <p:nvPr/>
        </p:nvSpPr>
        <p:spPr>
          <a:xfrm>
            <a:off x="2440851" y="3978778"/>
            <a:ext cx="126010" cy="119808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33" name="Likbent triangel 32"/>
          <p:cNvSpPr/>
          <p:nvPr/>
        </p:nvSpPr>
        <p:spPr>
          <a:xfrm>
            <a:off x="2933280" y="3450761"/>
            <a:ext cx="126010" cy="119808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40" name="Likbent triangel 39"/>
          <p:cNvSpPr/>
          <p:nvPr/>
        </p:nvSpPr>
        <p:spPr>
          <a:xfrm>
            <a:off x="2620005" y="4387613"/>
            <a:ext cx="126010" cy="119808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44" name="Likbent triangel 43"/>
          <p:cNvSpPr/>
          <p:nvPr/>
        </p:nvSpPr>
        <p:spPr>
          <a:xfrm>
            <a:off x="2994909" y="2164727"/>
            <a:ext cx="126010" cy="119808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45" name="Likbent triangel 44"/>
          <p:cNvSpPr/>
          <p:nvPr/>
        </p:nvSpPr>
        <p:spPr>
          <a:xfrm>
            <a:off x="3857667" y="1863173"/>
            <a:ext cx="126010" cy="119808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46" name="Likbent triangel 45"/>
          <p:cNvSpPr/>
          <p:nvPr/>
        </p:nvSpPr>
        <p:spPr>
          <a:xfrm>
            <a:off x="3624936" y="1322024"/>
            <a:ext cx="126010" cy="119808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47" name="Likbent triangel 46"/>
          <p:cNvSpPr/>
          <p:nvPr/>
        </p:nvSpPr>
        <p:spPr>
          <a:xfrm>
            <a:off x="3116265" y="4558655"/>
            <a:ext cx="126010" cy="119808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48" name="Likbent triangel 47"/>
          <p:cNvSpPr/>
          <p:nvPr/>
        </p:nvSpPr>
        <p:spPr>
          <a:xfrm>
            <a:off x="3092847" y="3713515"/>
            <a:ext cx="126010" cy="119808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pic>
        <p:nvPicPr>
          <p:cNvPr id="49" name="Bildobjekt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157" y="1"/>
            <a:ext cx="2792776" cy="4921979"/>
          </a:xfrm>
          <a:prstGeom prst="rect">
            <a:avLst/>
          </a:prstGeom>
        </p:spPr>
      </p:pic>
      <p:sp>
        <p:nvSpPr>
          <p:cNvPr id="98" name="Ellips 97"/>
          <p:cNvSpPr/>
          <p:nvPr/>
        </p:nvSpPr>
        <p:spPr>
          <a:xfrm rot="19268045">
            <a:off x="6482476" y="976069"/>
            <a:ext cx="2335922" cy="12001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9" name="Ellips 98"/>
          <p:cNvSpPr/>
          <p:nvPr/>
        </p:nvSpPr>
        <p:spPr>
          <a:xfrm rot="5400000">
            <a:off x="6832995" y="2231140"/>
            <a:ext cx="1182043" cy="16921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0" name="Ellips 99"/>
          <p:cNvSpPr/>
          <p:nvPr/>
        </p:nvSpPr>
        <p:spPr>
          <a:xfrm>
            <a:off x="6578836" y="4360263"/>
            <a:ext cx="858569" cy="55940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1" name="Ellips 100"/>
          <p:cNvSpPr/>
          <p:nvPr/>
        </p:nvSpPr>
        <p:spPr>
          <a:xfrm>
            <a:off x="6563685" y="3625190"/>
            <a:ext cx="1098620" cy="8164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2" name="Ellips 101"/>
          <p:cNvSpPr/>
          <p:nvPr/>
        </p:nvSpPr>
        <p:spPr>
          <a:xfrm>
            <a:off x="7572522" y="3706808"/>
            <a:ext cx="646853" cy="8164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3" name="Rektangel 102"/>
          <p:cNvSpPr/>
          <p:nvPr/>
        </p:nvSpPr>
        <p:spPr>
          <a:xfrm>
            <a:off x="168442" y="1218499"/>
            <a:ext cx="954199" cy="21790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I 13 </a:t>
            </a: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168442" y="969748"/>
            <a:ext cx="951008" cy="20930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I 21 </a:t>
            </a:r>
          </a:p>
        </p:txBody>
      </p:sp>
      <p:sp>
        <p:nvSpPr>
          <p:cNvPr id="105" name="Rektangel 104"/>
          <p:cNvSpPr/>
          <p:nvPr/>
        </p:nvSpPr>
        <p:spPr>
          <a:xfrm>
            <a:off x="169430" y="479719"/>
            <a:ext cx="961285" cy="20413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K 4 </a:t>
            </a:r>
          </a:p>
        </p:txBody>
      </p:sp>
      <p:sp>
        <p:nvSpPr>
          <p:cNvPr id="106" name="Rektangel 105"/>
          <p:cNvSpPr/>
          <p:nvPr/>
        </p:nvSpPr>
        <p:spPr>
          <a:xfrm>
            <a:off x="169429" y="2920074"/>
            <a:ext cx="950021" cy="209191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K 3 </a:t>
            </a:r>
          </a:p>
        </p:txBody>
      </p:sp>
      <p:sp>
        <p:nvSpPr>
          <p:cNvPr id="108" name="Rektangel 107"/>
          <p:cNvSpPr/>
          <p:nvPr/>
        </p:nvSpPr>
        <p:spPr>
          <a:xfrm>
            <a:off x="164122" y="2199691"/>
            <a:ext cx="955328" cy="20413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A9 </a:t>
            </a:r>
          </a:p>
        </p:txBody>
      </p:sp>
      <p:sp>
        <p:nvSpPr>
          <p:cNvPr id="109" name="Rektangel 108"/>
          <p:cNvSpPr/>
          <p:nvPr/>
        </p:nvSpPr>
        <p:spPr>
          <a:xfrm>
            <a:off x="162563" y="4352293"/>
            <a:ext cx="946723" cy="20413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 err="1">
                <a:solidFill>
                  <a:schemeClr val="tx1"/>
                </a:solidFill>
              </a:rPr>
              <a:t>Lv</a:t>
            </a:r>
            <a:r>
              <a:rPr lang="en-GB" sz="1200" dirty="0">
                <a:solidFill>
                  <a:schemeClr val="tx1"/>
                </a:solidFill>
              </a:rPr>
              <a:t> 6</a:t>
            </a:r>
          </a:p>
        </p:txBody>
      </p:sp>
      <p:sp>
        <p:nvSpPr>
          <p:cNvPr id="110" name="Rektangel 109"/>
          <p:cNvSpPr/>
          <p:nvPr/>
        </p:nvSpPr>
        <p:spPr>
          <a:xfrm>
            <a:off x="169364" y="3885213"/>
            <a:ext cx="940407" cy="203705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 err="1">
                <a:solidFill>
                  <a:schemeClr val="tx1"/>
                </a:solidFill>
              </a:rPr>
              <a:t>Ing</a:t>
            </a:r>
            <a:r>
              <a:rPr lang="en-GB" sz="1200" dirty="0">
                <a:solidFill>
                  <a:schemeClr val="tx1"/>
                </a:solidFill>
              </a:rPr>
              <a:t> 2 </a:t>
            </a:r>
          </a:p>
        </p:txBody>
      </p:sp>
      <p:sp>
        <p:nvSpPr>
          <p:cNvPr id="112" name="Rektangel 111"/>
          <p:cNvSpPr/>
          <p:nvPr/>
        </p:nvSpPr>
        <p:spPr>
          <a:xfrm>
            <a:off x="169428" y="722318"/>
            <a:ext cx="954910" cy="21462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 err="1">
                <a:solidFill>
                  <a:schemeClr val="tx1"/>
                </a:solidFill>
              </a:rPr>
              <a:t>SkyddC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164122" y="2447604"/>
            <a:ext cx="955328" cy="20994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MSS </a:t>
            </a:r>
            <a:r>
              <a:rPr lang="en-GB" sz="1200" dirty="0" err="1">
                <a:solidFill>
                  <a:schemeClr val="tx1"/>
                </a:solidFill>
              </a:rPr>
              <a:t>Kvarn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159359" y="4559565"/>
            <a:ext cx="949848" cy="204133"/>
          </a:xfrm>
          <a:prstGeom prst="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SSS</a:t>
            </a:r>
          </a:p>
        </p:txBody>
      </p:sp>
      <p:sp>
        <p:nvSpPr>
          <p:cNvPr id="115" name="Rektangel 114"/>
          <p:cNvSpPr/>
          <p:nvPr/>
        </p:nvSpPr>
        <p:spPr>
          <a:xfrm>
            <a:off x="169429" y="3381189"/>
            <a:ext cx="950021" cy="260738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F 7 (AF)</a:t>
            </a:r>
          </a:p>
        </p:txBody>
      </p:sp>
      <p:sp>
        <p:nvSpPr>
          <p:cNvPr id="116" name="Rektangel 115"/>
          <p:cNvSpPr/>
          <p:nvPr/>
        </p:nvSpPr>
        <p:spPr>
          <a:xfrm>
            <a:off x="169428" y="2683139"/>
            <a:ext cx="954910" cy="219592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 err="1">
                <a:solidFill>
                  <a:schemeClr val="tx1"/>
                </a:solidFill>
              </a:rPr>
              <a:t>Hkpflj</a:t>
            </a:r>
            <a:r>
              <a:rPr lang="en-GB" sz="1200" dirty="0">
                <a:solidFill>
                  <a:schemeClr val="tx1"/>
                </a:solidFill>
              </a:rPr>
              <a:t> (AF)</a:t>
            </a:r>
          </a:p>
        </p:txBody>
      </p:sp>
      <p:sp>
        <p:nvSpPr>
          <p:cNvPr id="117" name="Rektangel 116"/>
          <p:cNvSpPr/>
          <p:nvPr/>
        </p:nvSpPr>
        <p:spPr>
          <a:xfrm>
            <a:off x="164122" y="1715466"/>
            <a:ext cx="955328" cy="20413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 err="1">
                <a:solidFill>
                  <a:schemeClr val="tx1"/>
                </a:solidFill>
              </a:rPr>
              <a:t>LedR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cxnSp>
        <p:nvCxnSpPr>
          <p:cNvPr id="122" name="Rak koppling 121"/>
          <p:cNvCxnSpPr>
            <a:stCxn id="46" idx="1"/>
            <a:endCxn id="105" idx="3"/>
          </p:cNvCxnSpPr>
          <p:nvPr/>
        </p:nvCxnSpPr>
        <p:spPr>
          <a:xfrm flipH="1" flipV="1">
            <a:off x="1130714" y="581786"/>
            <a:ext cx="2525724" cy="8001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Rak koppling 122"/>
          <p:cNvCxnSpPr>
            <a:stCxn id="45" idx="1"/>
            <a:endCxn id="112" idx="3"/>
          </p:cNvCxnSpPr>
          <p:nvPr/>
        </p:nvCxnSpPr>
        <p:spPr>
          <a:xfrm flipH="1" flipV="1">
            <a:off x="1124338" y="829631"/>
            <a:ext cx="2764831" cy="10934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Rak koppling 126"/>
          <p:cNvCxnSpPr>
            <a:stCxn id="104" idx="3"/>
            <a:endCxn id="25" idx="1"/>
          </p:cNvCxnSpPr>
          <p:nvPr/>
        </p:nvCxnSpPr>
        <p:spPr>
          <a:xfrm>
            <a:off x="1119449" y="1056374"/>
            <a:ext cx="2280846" cy="114074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Rak koppling 127"/>
          <p:cNvCxnSpPr>
            <a:stCxn id="104" idx="3"/>
            <a:endCxn id="44" idx="1"/>
          </p:cNvCxnSpPr>
          <p:nvPr/>
        </p:nvCxnSpPr>
        <p:spPr>
          <a:xfrm>
            <a:off x="1119449" y="1056374"/>
            <a:ext cx="1906962" cy="1168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Rak koppling 131"/>
          <p:cNvCxnSpPr>
            <a:stCxn id="103" idx="3"/>
            <a:endCxn id="30" idx="1"/>
          </p:cNvCxnSpPr>
          <p:nvPr/>
        </p:nvCxnSpPr>
        <p:spPr>
          <a:xfrm>
            <a:off x="1122641" y="1313098"/>
            <a:ext cx="2043897" cy="17761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Rak koppling 137"/>
          <p:cNvCxnSpPr>
            <a:stCxn id="117" idx="3"/>
            <a:endCxn id="107" idx="3"/>
          </p:cNvCxnSpPr>
          <p:nvPr/>
        </p:nvCxnSpPr>
        <p:spPr>
          <a:xfrm>
            <a:off x="1119450" y="1817533"/>
            <a:ext cx="2296133" cy="16521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Rak koppling 146"/>
          <p:cNvCxnSpPr>
            <a:stCxn id="108" idx="3"/>
            <a:endCxn id="33" idx="1"/>
          </p:cNvCxnSpPr>
          <p:nvPr/>
        </p:nvCxnSpPr>
        <p:spPr>
          <a:xfrm>
            <a:off x="1119449" y="2301758"/>
            <a:ext cx="1845333" cy="12089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Rak koppling 149"/>
          <p:cNvCxnSpPr>
            <a:stCxn id="113" idx="3"/>
            <a:endCxn id="48" idx="1"/>
          </p:cNvCxnSpPr>
          <p:nvPr/>
        </p:nvCxnSpPr>
        <p:spPr>
          <a:xfrm>
            <a:off x="1119450" y="2552578"/>
            <a:ext cx="2004899" cy="12208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Rak koppling 159"/>
          <p:cNvCxnSpPr>
            <a:stCxn id="106" idx="3"/>
            <a:endCxn id="31" idx="1"/>
          </p:cNvCxnSpPr>
          <p:nvPr/>
        </p:nvCxnSpPr>
        <p:spPr>
          <a:xfrm>
            <a:off x="1119449" y="3024670"/>
            <a:ext cx="1828809" cy="7420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Rektangel 182"/>
          <p:cNvSpPr/>
          <p:nvPr/>
        </p:nvSpPr>
        <p:spPr>
          <a:xfrm>
            <a:off x="169363" y="3630076"/>
            <a:ext cx="939923" cy="243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 err="1">
                <a:solidFill>
                  <a:schemeClr val="tx1"/>
                </a:solidFill>
              </a:rPr>
              <a:t>Amf</a:t>
            </a:r>
            <a:r>
              <a:rPr lang="en-GB" sz="1200" dirty="0">
                <a:solidFill>
                  <a:schemeClr val="tx1"/>
                </a:solidFill>
              </a:rPr>
              <a:t> 4 (M) </a:t>
            </a:r>
          </a:p>
        </p:txBody>
      </p:sp>
      <p:cxnSp>
        <p:nvCxnSpPr>
          <p:cNvPr id="184" name="Rak koppling 183"/>
          <p:cNvCxnSpPr>
            <a:stCxn id="183" idx="3"/>
            <a:endCxn id="32" idx="1"/>
          </p:cNvCxnSpPr>
          <p:nvPr/>
        </p:nvCxnSpPr>
        <p:spPr>
          <a:xfrm>
            <a:off x="1109286" y="3751902"/>
            <a:ext cx="1363067" cy="2867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Rak koppling 184"/>
          <p:cNvCxnSpPr>
            <a:stCxn id="109" idx="3"/>
          </p:cNvCxnSpPr>
          <p:nvPr/>
        </p:nvCxnSpPr>
        <p:spPr>
          <a:xfrm flipV="1">
            <a:off x="1109285" y="4446836"/>
            <a:ext cx="1517895" cy="75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Rak koppling 185"/>
          <p:cNvCxnSpPr>
            <a:stCxn id="110" idx="3"/>
            <a:endCxn id="29" idx="1"/>
          </p:cNvCxnSpPr>
          <p:nvPr/>
        </p:nvCxnSpPr>
        <p:spPr>
          <a:xfrm>
            <a:off x="1109771" y="3987065"/>
            <a:ext cx="1918018" cy="1517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Rak koppling 186"/>
          <p:cNvCxnSpPr>
            <a:stCxn id="115" idx="3"/>
            <a:endCxn id="220" idx="3"/>
          </p:cNvCxnSpPr>
          <p:nvPr/>
        </p:nvCxnSpPr>
        <p:spPr>
          <a:xfrm>
            <a:off x="1119450" y="3525412"/>
            <a:ext cx="1571498" cy="4440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Rak koppling 187"/>
          <p:cNvCxnSpPr>
            <a:stCxn id="114" idx="3"/>
            <a:endCxn id="47" idx="2"/>
          </p:cNvCxnSpPr>
          <p:nvPr/>
        </p:nvCxnSpPr>
        <p:spPr>
          <a:xfrm>
            <a:off x="1109207" y="4661632"/>
            <a:ext cx="2007058" cy="168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Likbent triangel 219"/>
          <p:cNvSpPr/>
          <p:nvPr/>
        </p:nvSpPr>
        <p:spPr>
          <a:xfrm>
            <a:off x="2627943" y="3849699"/>
            <a:ext cx="126010" cy="119808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111" name="Rektangel 110"/>
          <p:cNvSpPr/>
          <p:nvPr/>
        </p:nvSpPr>
        <p:spPr>
          <a:xfrm>
            <a:off x="169429" y="1957576"/>
            <a:ext cx="939857" cy="2041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 err="1">
                <a:solidFill>
                  <a:schemeClr val="tx1"/>
                </a:solidFill>
              </a:rPr>
              <a:t>Amf</a:t>
            </a:r>
            <a:r>
              <a:rPr lang="en-GB" sz="1200" dirty="0">
                <a:solidFill>
                  <a:schemeClr val="tx1"/>
                </a:solidFill>
              </a:rPr>
              <a:t> 1 (M) </a:t>
            </a: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cxnSp>
        <p:nvCxnSpPr>
          <p:cNvPr id="118" name="Rak koppling 117"/>
          <p:cNvCxnSpPr>
            <a:stCxn id="27" idx="1"/>
            <a:endCxn id="111" idx="3"/>
          </p:cNvCxnSpPr>
          <p:nvPr/>
        </p:nvCxnSpPr>
        <p:spPr>
          <a:xfrm flipH="1" flipV="1">
            <a:off x="1109285" y="2059643"/>
            <a:ext cx="2495508" cy="16110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Likbent triangel 106"/>
          <p:cNvSpPr/>
          <p:nvPr/>
        </p:nvSpPr>
        <p:spPr>
          <a:xfrm>
            <a:off x="3352578" y="3349839"/>
            <a:ext cx="126010" cy="119808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119" name="Ellips 118"/>
          <p:cNvSpPr/>
          <p:nvPr/>
        </p:nvSpPr>
        <p:spPr>
          <a:xfrm>
            <a:off x="8090598" y="1291672"/>
            <a:ext cx="132203" cy="13220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120" name="Ellips 119"/>
          <p:cNvSpPr/>
          <p:nvPr/>
        </p:nvSpPr>
        <p:spPr>
          <a:xfrm>
            <a:off x="6902683" y="3912184"/>
            <a:ext cx="132203" cy="13220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grpSp>
        <p:nvGrpSpPr>
          <p:cNvPr id="56" name="Grupp 55"/>
          <p:cNvGrpSpPr/>
          <p:nvPr/>
        </p:nvGrpSpPr>
        <p:grpSpPr>
          <a:xfrm>
            <a:off x="6868386" y="3592795"/>
            <a:ext cx="437015" cy="494882"/>
            <a:chOff x="2548589" y="1525446"/>
            <a:chExt cx="582687" cy="659843"/>
          </a:xfrm>
        </p:grpSpPr>
        <p:sp>
          <p:nvSpPr>
            <p:cNvPr id="57" name="Rektangel 56"/>
            <p:cNvSpPr/>
            <p:nvPr/>
          </p:nvSpPr>
          <p:spPr>
            <a:xfrm>
              <a:off x="2548589" y="1793245"/>
              <a:ext cx="582687" cy="39204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 dirty="0">
                <a:solidFill>
                  <a:srgbClr val="FEFFFF"/>
                </a:solidFill>
              </a:endParaRPr>
            </a:p>
          </p:txBody>
        </p:sp>
        <p:sp>
          <p:nvSpPr>
            <p:cNvPr id="58" name="textruta 57"/>
            <p:cNvSpPr txBox="1"/>
            <p:nvPr/>
          </p:nvSpPr>
          <p:spPr>
            <a:xfrm>
              <a:off x="2696241" y="1525446"/>
              <a:ext cx="269964" cy="330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dirty="0"/>
                <a:t>X</a:t>
              </a:r>
            </a:p>
          </p:txBody>
        </p:sp>
        <p:cxnSp>
          <p:nvCxnSpPr>
            <p:cNvPr id="59" name="Rak 1186"/>
            <p:cNvCxnSpPr/>
            <p:nvPr/>
          </p:nvCxnSpPr>
          <p:spPr>
            <a:xfrm flipH="1">
              <a:off x="2548589" y="1805416"/>
              <a:ext cx="579166" cy="3711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ak 1186"/>
            <p:cNvCxnSpPr/>
            <p:nvPr/>
          </p:nvCxnSpPr>
          <p:spPr>
            <a:xfrm>
              <a:off x="2548589" y="1788250"/>
              <a:ext cx="572124" cy="3882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Ellips 60"/>
            <p:cNvSpPr/>
            <p:nvPr/>
          </p:nvSpPr>
          <p:spPr>
            <a:xfrm>
              <a:off x="2597150" y="1884996"/>
              <a:ext cx="493434" cy="203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13" dirty="0"/>
            </a:p>
          </p:txBody>
        </p:sp>
      </p:grpSp>
      <p:sp>
        <p:nvSpPr>
          <p:cNvPr id="121" name="Ellips 120"/>
          <p:cNvSpPr/>
          <p:nvPr/>
        </p:nvSpPr>
        <p:spPr>
          <a:xfrm>
            <a:off x="6896988" y="4737594"/>
            <a:ext cx="132203" cy="13220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grpSp>
        <p:nvGrpSpPr>
          <p:cNvPr id="62" name="Grupp 61"/>
          <p:cNvGrpSpPr/>
          <p:nvPr/>
        </p:nvGrpSpPr>
        <p:grpSpPr>
          <a:xfrm>
            <a:off x="6744583" y="4287640"/>
            <a:ext cx="437015" cy="494882"/>
            <a:chOff x="2548589" y="1525446"/>
            <a:chExt cx="582687" cy="659843"/>
          </a:xfrm>
        </p:grpSpPr>
        <p:sp>
          <p:nvSpPr>
            <p:cNvPr id="63" name="Rektangel 62"/>
            <p:cNvSpPr/>
            <p:nvPr/>
          </p:nvSpPr>
          <p:spPr>
            <a:xfrm>
              <a:off x="2548589" y="1793245"/>
              <a:ext cx="582687" cy="39204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 dirty="0">
                <a:solidFill>
                  <a:srgbClr val="FEFFFF"/>
                </a:solidFill>
              </a:endParaRPr>
            </a:p>
          </p:txBody>
        </p:sp>
        <p:sp>
          <p:nvSpPr>
            <p:cNvPr id="64" name="textruta 63"/>
            <p:cNvSpPr txBox="1"/>
            <p:nvPr/>
          </p:nvSpPr>
          <p:spPr>
            <a:xfrm>
              <a:off x="2696241" y="1525446"/>
              <a:ext cx="269964" cy="330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dirty="0"/>
                <a:t>X</a:t>
              </a:r>
            </a:p>
          </p:txBody>
        </p:sp>
        <p:cxnSp>
          <p:nvCxnSpPr>
            <p:cNvPr id="65" name="Rak 1186"/>
            <p:cNvCxnSpPr/>
            <p:nvPr/>
          </p:nvCxnSpPr>
          <p:spPr>
            <a:xfrm flipH="1">
              <a:off x="2548589" y="1805416"/>
              <a:ext cx="579166" cy="3711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ak 1186"/>
            <p:cNvCxnSpPr/>
            <p:nvPr/>
          </p:nvCxnSpPr>
          <p:spPr>
            <a:xfrm>
              <a:off x="2548589" y="1788250"/>
              <a:ext cx="572124" cy="3882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Ellips 66"/>
            <p:cNvSpPr/>
            <p:nvPr/>
          </p:nvSpPr>
          <p:spPr>
            <a:xfrm>
              <a:off x="2597150" y="1884996"/>
              <a:ext cx="493434" cy="203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13" dirty="0"/>
            </a:p>
          </p:txBody>
        </p:sp>
      </p:grpSp>
      <p:sp>
        <p:nvSpPr>
          <p:cNvPr id="124" name="Ellips 123"/>
          <p:cNvSpPr/>
          <p:nvPr/>
        </p:nvSpPr>
        <p:spPr>
          <a:xfrm>
            <a:off x="7737597" y="4038872"/>
            <a:ext cx="132203" cy="13220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grpSp>
        <p:nvGrpSpPr>
          <p:cNvPr id="74" name="Grupp 73"/>
          <p:cNvGrpSpPr/>
          <p:nvPr/>
        </p:nvGrpSpPr>
        <p:grpSpPr>
          <a:xfrm>
            <a:off x="7684783" y="3802772"/>
            <a:ext cx="376379" cy="451960"/>
            <a:chOff x="6857813" y="4394785"/>
            <a:chExt cx="501838" cy="602613"/>
          </a:xfrm>
        </p:grpSpPr>
        <p:grpSp>
          <p:nvGrpSpPr>
            <p:cNvPr id="75" name="Grupp 74"/>
            <p:cNvGrpSpPr/>
            <p:nvPr/>
          </p:nvGrpSpPr>
          <p:grpSpPr>
            <a:xfrm>
              <a:off x="6857813" y="4394785"/>
              <a:ext cx="501838" cy="602613"/>
              <a:chOff x="2548589" y="1513314"/>
              <a:chExt cx="582687" cy="671975"/>
            </a:xfrm>
          </p:grpSpPr>
          <p:sp>
            <p:nvSpPr>
              <p:cNvPr id="79" name="Rektangel 78"/>
              <p:cNvSpPr/>
              <p:nvPr/>
            </p:nvSpPr>
            <p:spPr>
              <a:xfrm>
                <a:off x="2548589" y="1793245"/>
                <a:ext cx="582687" cy="39204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dirty="0">
                  <a:solidFill>
                    <a:srgbClr val="FEFFFF"/>
                  </a:solidFill>
                </a:endParaRPr>
              </a:p>
            </p:txBody>
          </p:sp>
          <p:sp>
            <p:nvSpPr>
              <p:cNvPr id="80" name="textruta 79"/>
              <p:cNvSpPr txBox="1"/>
              <p:nvPr/>
            </p:nvSpPr>
            <p:spPr>
              <a:xfrm>
                <a:off x="2666749" y="1513314"/>
                <a:ext cx="269964" cy="369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13" dirty="0"/>
                  <a:t>X</a:t>
                </a:r>
              </a:p>
            </p:txBody>
          </p:sp>
          <p:cxnSp>
            <p:nvCxnSpPr>
              <p:cNvPr id="81" name="Rak 1186"/>
              <p:cNvCxnSpPr/>
              <p:nvPr/>
            </p:nvCxnSpPr>
            <p:spPr>
              <a:xfrm flipH="1">
                <a:off x="2548589" y="1805416"/>
                <a:ext cx="579166" cy="3711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Rak 1186"/>
              <p:cNvCxnSpPr/>
              <p:nvPr/>
            </p:nvCxnSpPr>
            <p:spPr>
              <a:xfrm>
                <a:off x="2548589" y="1788250"/>
                <a:ext cx="572124" cy="3882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Ellips 82"/>
              <p:cNvSpPr/>
              <p:nvPr/>
            </p:nvSpPr>
            <p:spPr>
              <a:xfrm>
                <a:off x="2597150" y="1884996"/>
                <a:ext cx="493434" cy="2032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13" dirty="0"/>
              </a:p>
            </p:txBody>
          </p:sp>
        </p:grpSp>
        <p:cxnSp>
          <p:nvCxnSpPr>
            <p:cNvPr id="76" name="Rak 1186"/>
            <p:cNvCxnSpPr/>
            <p:nvPr/>
          </p:nvCxnSpPr>
          <p:spPr>
            <a:xfrm>
              <a:off x="7004238" y="4450048"/>
              <a:ext cx="2194" cy="1858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Rak 1186"/>
            <p:cNvCxnSpPr/>
            <p:nvPr/>
          </p:nvCxnSpPr>
          <p:spPr>
            <a:xfrm flipH="1" flipV="1">
              <a:off x="6992688" y="4459290"/>
              <a:ext cx="211931" cy="35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Rak 1186"/>
            <p:cNvCxnSpPr/>
            <p:nvPr/>
          </p:nvCxnSpPr>
          <p:spPr>
            <a:xfrm>
              <a:off x="7201608" y="4450049"/>
              <a:ext cx="2194" cy="1858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Ellips 124"/>
          <p:cNvSpPr/>
          <p:nvPr/>
        </p:nvSpPr>
        <p:spPr>
          <a:xfrm>
            <a:off x="7618681" y="3356721"/>
            <a:ext cx="132203" cy="13220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cxnSp>
        <p:nvCxnSpPr>
          <p:cNvPr id="126" name="Rak koppling 125"/>
          <p:cNvCxnSpPr>
            <a:stCxn id="116" idx="3"/>
            <a:endCxn id="48" idx="1"/>
          </p:cNvCxnSpPr>
          <p:nvPr/>
        </p:nvCxnSpPr>
        <p:spPr>
          <a:xfrm>
            <a:off x="1124338" y="2792935"/>
            <a:ext cx="2000011" cy="9804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ruta 2"/>
          <p:cNvSpPr txBox="1"/>
          <p:nvPr/>
        </p:nvSpPr>
        <p:spPr>
          <a:xfrm>
            <a:off x="1363525" y="138976"/>
            <a:ext cx="204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Regiments/</a:t>
            </a:r>
            <a:r>
              <a:rPr lang="en-GB" dirty="0" err="1"/>
              <a:t>Flottillas</a:t>
            </a:r>
            <a:endParaRPr lang="en-GB" dirty="0"/>
          </a:p>
        </p:txBody>
      </p:sp>
      <p:sp>
        <p:nvSpPr>
          <p:cNvPr id="129" name="textruta 128"/>
          <p:cNvSpPr txBox="1"/>
          <p:nvPr/>
        </p:nvSpPr>
        <p:spPr>
          <a:xfrm>
            <a:off x="6364499" y="102250"/>
            <a:ext cx="985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Brigades</a:t>
            </a:r>
          </a:p>
        </p:txBody>
      </p:sp>
      <p:sp>
        <p:nvSpPr>
          <p:cNvPr id="148" name="Rektangel 147"/>
          <p:cNvSpPr/>
          <p:nvPr/>
        </p:nvSpPr>
        <p:spPr>
          <a:xfrm>
            <a:off x="169350" y="236617"/>
            <a:ext cx="961285" cy="20413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I 19 </a:t>
            </a:r>
          </a:p>
        </p:txBody>
      </p:sp>
      <p:cxnSp>
        <p:nvCxnSpPr>
          <p:cNvPr id="149" name="Rak koppling 148"/>
          <p:cNvCxnSpPr>
            <a:stCxn id="208" idx="1"/>
            <a:endCxn id="148" idx="3"/>
          </p:cNvCxnSpPr>
          <p:nvPr/>
        </p:nvCxnSpPr>
        <p:spPr>
          <a:xfrm flipH="1" flipV="1">
            <a:off x="1130714" y="338684"/>
            <a:ext cx="2870509" cy="8844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Rektangel 154"/>
          <p:cNvSpPr/>
          <p:nvPr/>
        </p:nvSpPr>
        <p:spPr>
          <a:xfrm>
            <a:off x="169428" y="1466463"/>
            <a:ext cx="954910" cy="20438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LG </a:t>
            </a: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cxnSp>
        <p:nvCxnSpPr>
          <p:cNvPr id="157" name="Rak koppling 156"/>
          <p:cNvCxnSpPr>
            <a:stCxn id="155" idx="3"/>
            <a:endCxn id="206" idx="1"/>
          </p:cNvCxnSpPr>
          <p:nvPr/>
        </p:nvCxnSpPr>
        <p:spPr>
          <a:xfrm>
            <a:off x="1124338" y="1568655"/>
            <a:ext cx="2440331" cy="18756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2" name="Rektangel 161"/>
          <p:cNvSpPr/>
          <p:nvPr/>
        </p:nvSpPr>
        <p:spPr>
          <a:xfrm>
            <a:off x="169350" y="3162184"/>
            <a:ext cx="939857" cy="207178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P 4</a:t>
            </a:r>
          </a:p>
        </p:txBody>
      </p:sp>
      <p:cxnSp>
        <p:nvCxnSpPr>
          <p:cNvPr id="163" name="Rak koppling 162"/>
          <p:cNvCxnSpPr>
            <a:stCxn id="204" idx="1"/>
            <a:endCxn id="162" idx="3"/>
          </p:cNvCxnSpPr>
          <p:nvPr/>
        </p:nvCxnSpPr>
        <p:spPr>
          <a:xfrm flipH="1" flipV="1">
            <a:off x="1109285" y="3265773"/>
            <a:ext cx="1739583" cy="5976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Rektangel 167"/>
          <p:cNvSpPr/>
          <p:nvPr/>
        </p:nvSpPr>
        <p:spPr>
          <a:xfrm>
            <a:off x="163318" y="4119618"/>
            <a:ext cx="945889" cy="20413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P 18 </a:t>
            </a:r>
          </a:p>
        </p:txBody>
      </p:sp>
      <p:cxnSp>
        <p:nvCxnSpPr>
          <p:cNvPr id="169" name="Rak koppling 168"/>
          <p:cNvCxnSpPr>
            <a:stCxn id="197" idx="2"/>
            <a:endCxn id="168" idx="3"/>
          </p:cNvCxnSpPr>
          <p:nvPr/>
        </p:nvCxnSpPr>
        <p:spPr>
          <a:xfrm flipH="1">
            <a:off x="1109285" y="4198765"/>
            <a:ext cx="2502129" cy="229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Rektangel 190"/>
          <p:cNvSpPr/>
          <p:nvPr/>
        </p:nvSpPr>
        <p:spPr>
          <a:xfrm>
            <a:off x="161901" y="4797627"/>
            <a:ext cx="949848" cy="204133"/>
          </a:xfrm>
          <a:prstGeom prst="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P 7</a:t>
            </a:r>
          </a:p>
        </p:txBody>
      </p:sp>
      <p:cxnSp>
        <p:nvCxnSpPr>
          <p:cNvPr id="192" name="Rak koppling 191"/>
          <p:cNvCxnSpPr>
            <a:stCxn id="191" idx="3"/>
            <a:endCxn id="195" idx="1"/>
          </p:cNvCxnSpPr>
          <p:nvPr/>
        </p:nvCxnSpPr>
        <p:spPr>
          <a:xfrm flipV="1">
            <a:off x="1111828" y="4823602"/>
            <a:ext cx="1631357" cy="76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" name="Likbent triangel 194"/>
          <p:cNvSpPr/>
          <p:nvPr/>
        </p:nvSpPr>
        <p:spPr>
          <a:xfrm>
            <a:off x="2711682" y="4763698"/>
            <a:ext cx="126010" cy="119808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197" name="Likbent triangel 196"/>
          <p:cNvSpPr/>
          <p:nvPr/>
        </p:nvSpPr>
        <p:spPr>
          <a:xfrm>
            <a:off x="3611415" y="4078957"/>
            <a:ext cx="126010" cy="119808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204" name="Likbent triangel 203"/>
          <p:cNvSpPr/>
          <p:nvPr/>
        </p:nvSpPr>
        <p:spPr>
          <a:xfrm>
            <a:off x="2817366" y="3803476"/>
            <a:ext cx="126010" cy="119808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206" name="Likbent triangel 205"/>
          <p:cNvSpPr/>
          <p:nvPr/>
        </p:nvSpPr>
        <p:spPr>
          <a:xfrm>
            <a:off x="3533166" y="3384396"/>
            <a:ext cx="126010" cy="119808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sp>
        <p:nvSpPr>
          <p:cNvPr id="208" name="Likbent triangel 207"/>
          <p:cNvSpPr/>
          <p:nvPr/>
        </p:nvSpPr>
        <p:spPr>
          <a:xfrm>
            <a:off x="3969720" y="1163182"/>
            <a:ext cx="126010" cy="119808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grpSp>
        <p:nvGrpSpPr>
          <p:cNvPr id="50" name="Grupp 49"/>
          <p:cNvGrpSpPr/>
          <p:nvPr/>
        </p:nvGrpSpPr>
        <p:grpSpPr>
          <a:xfrm>
            <a:off x="7942630" y="971581"/>
            <a:ext cx="437015" cy="494882"/>
            <a:chOff x="2548589" y="1525446"/>
            <a:chExt cx="582687" cy="659843"/>
          </a:xfrm>
        </p:grpSpPr>
        <p:sp>
          <p:nvSpPr>
            <p:cNvPr id="51" name="Rektangel 50"/>
            <p:cNvSpPr/>
            <p:nvPr/>
          </p:nvSpPr>
          <p:spPr>
            <a:xfrm>
              <a:off x="2548589" y="1793245"/>
              <a:ext cx="582687" cy="39204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 dirty="0">
                <a:solidFill>
                  <a:srgbClr val="FEFFFF"/>
                </a:solidFill>
              </a:endParaRPr>
            </a:p>
          </p:txBody>
        </p:sp>
        <p:sp>
          <p:nvSpPr>
            <p:cNvPr id="52" name="textruta 51"/>
            <p:cNvSpPr txBox="1"/>
            <p:nvPr/>
          </p:nvSpPr>
          <p:spPr>
            <a:xfrm>
              <a:off x="2696241" y="1525446"/>
              <a:ext cx="269964" cy="330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dirty="0"/>
                <a:t>X</a:t>
              </a:r>
            </a:p>
          </p:txBody>
        </p:sp>
        <p:cxnSp>
          <p:nvCxnSpPr>
            <p:cNvPr id="53" name="Rak 1186"/>
            <p:cNvCxnSpPr/>
            <p:nvPr/>
          </p:nvCxnSpPr>
          <p:spPr>
            <a:xfrm flipH="1">
              <a:off x="2548589" y="1805416"/>
              <a:ext cx="579166" cy="3711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ak 1186"/>
            <p:cNvCxnSpPr/>
            <p:nvPr/>
          </p:nvCxnSpPr>
          <p:spPr>
            <a:xfrm>
              <a:off x="2548589" y="1788250"/>
              <a:ext cx="572124" cy="3882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Ellips 54"/>
            <p:cNvSpPr/>
            <p:nvPr/>
          </p:nvSpPr>
          <p:spPr>
            <a:xfrm>
              <a:off x="2597150" y="1884996"/>
              <a:ext cx="493434" cy="203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13" dirty="0"/>
            </a:p>
          </p:txBody>
        </p:sp>
      </p:grpSp>
      <p:sp>
        <p:nvSpPr>
          <p:cNvPr id="134" name="Ellips 133"/>
          <p:cNvSpPr/>
          <p:nvPr/>
        </p:nvSpPr>
        <p:spPr>
          <a:xfrm>
            <a:off x="7485595" y="3320776"/>
            <a:ext cx="132203" cy="13220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 dirty="0"/>
          </a:p>
        </p:txBody>
      </p:sp>
      <p:grpSp>
        <p:nvGrpSpPr>
          <p:cNvPr id="68" name="Grupp 67"/>
          <p:cNvGrpSpPr/>
          <p:nvPr/>
        </p:nvGrpSpPr>
        <p:grpSpPr>
          <a:xfrm>
            <a:off x="7437405" y="3057685"/>
            <a:ext cx="437015" cy="494882"/>
            <a:chOff x="2548589" y="1525446"/>
            <a:chExt cx="582687" cy="659843"/>
          </a:xfrm>
        </p:grpSpPr>
        <p:sp>
          <p:nvSpPr>
            <p:cNvPr id="69" name="Rektangel 68"/>
            <p:cNvSpPr/>
            <p:nvPr/>
          </p:nvSpPr>
          <p:spPr>
            <a:xfrm>
              <a:off x="2548589" y="1793245"/>
              <a:ext cx="582687" cy="39204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 dirty="0">
                <a:solidFill>
                  <a:srgbClr val="FEFFFF"/>
                </a:solidFill>
              </a:endParaRPr>
            </a:p>
          </p:txBody>
        </p:sp>
        <p:sp>
          <p:nvSpPr>
            <p:cNvPr id="70" name="textruta 69"/>
            <p:cNvSpPr txBox="1"/>
            <p:nvPr/>
          </p:nvSpPr>
          <p:spPr>
            <a:xfrm>
              <a:off x="2696241" y="1525446"/>
              <a:ext cx="269964" cy="330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dirty="0"/>
                <a:t>X</a:t>
              </a:r>
            </a:p>
          </p:txBody>
        </p:sp>
        <p:cxnSp>
          <p:nvCxnSpPr>
            <p:cNvPr id="71" name="Rak 1186"/>
            <p:cNvCxnSpPr/>
            <p:nvPr/>
          </p:nvCxnSpPr>
          <p:spPr>
            <a:xfrm flipH="1">
              <a:off x="2548589" y="1805416"/>
              <a:ext cx="579166" cy="3711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ak 1186"/>
            <p:cNvCxnSpPr/>
            <p:nvPr/>
          </p:nvCxnSpPr>
          <p:spPr>
            <a:xfrm>
              <a:off x="2548589" y="1788250"/>
              <a:ext cx="572124" cy="3882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Ellips 72"/>
            <p:cNvSpPr/>
            <p:nvPr/>
          </p:nvSpPr>
          <p:spPr>
            <a:xfrm>
              <a:off x="2597150" y="1884996"/>
              <a:ext cx="493434" cy="203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172964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19" grpId="0" animBg="1"/>
      <p:bldP spid="120" grpId="0" animBg="1"/>
      <p:bldP spid="121" grpId="0" animBg="1"/>
      <p:bldP spid="124" grpId="0" animBg="1"/>
      <p:bldP spid="125" grpId="0" animBg="1"/>
      <p:bldP spid="129" grpId="0"/>
      <p:bldP spid="1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+mj-lt"/>
              </a:rPr>
              <a:t>What’s</a:t>
            </a:r>
            <a:r>
              <a:rPr lang="sv-SE" dirty="0">
                <a:latin typeface="+mj-lt"/>
              </a:rPr>
              <a:t> </a:t>
            </a:r>
            <a:r>
              <a:rPr lang="sv-SE" dirty="0" err="1">
                <a:latin typeface="+mj-lt"/>
              </a:rPr>
              <a:t>missing</a:t>
            </a:r>
            <a:r>
              <a:rPr lang="sv-SE" dirty="0">
                <a:latin typeface="+mj-lt"/>
              </a:rPr>
              <a:t>?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457200" y="955964"/>
            <a:ext cx="8229600" cy="3638261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Modern M&amp;S support for Military Strategic and Operational Levels</a:t>
            </a:r>
          </a:p>
          <a:p>
            <a:endParaRPr lang="en-GB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The Swedish Armed Forces have a long history of M&amp;S support for the Viking Exercise Series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Unclassified level exercises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Fictional scenarios and plans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Fictional areas of operations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Temporary organised units, commanders and staffs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The changed strategic environment creates new demands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Classified level exercises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Real scenarios and plans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Real areas of operations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Actual units, commanders and staffs </a:t>
            </a:r>
          </a:p>
          <a:p>
            <a:endParaRPr lang="en-GB" dirty="0">
              <a:latin typeface="+mn-lt"/>
            </a:endParaRPr>
          </a:p>
        </p:txBody>
      </p:sp>
      <p:pic>
        <p:nvPicPr>
          <p:cNvPr id="2" name="Bildobjekt 1" descr="Skärmurklip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312" y="1866963"/>
            <a:ext cx="1952197" cy="1147167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638" y="3319851"/>
            <a:ext cx="3426577" cy="170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00783"/>
      </p:ext>
    </p:extLst>
  </p:cSld>
  <p:clrMapOvr>
    <a:masterClrMapping/>
  </p:clrMapOvr>
</p:sld>
</file>

<file path=ppt/theme/theme1.xml><?xml version="1.0" encoding="utf-8"?>
<a:theme xmlns:a="http://schemas.openxmlformats.org/drawingml/2006/main" name="FM_1">
  <a:themeElements>
    <a:clrScheme name="FM_PPT_LJUS">
      <a:dk1>
        <a:srgbClr val="000000"/>
      </a:dk1>
      <a:lt1>
        <a:srgbClr val="FEFFFF"/>
      </a:lt1>
      <a:dk2>
        <a:srgbClr val="DFE5E2"/>
      </a:dk2>
      <a:lt2>
        <a:srgbClr val="DBE2E5"/>
      </a:lt2>
      <a:accent1>
        <a:srgbClr val="E5E3DB"/>
      </a:accent1>
      <a:accent2>
        <a:srgbClr val="F1F1F1"/>
      </a:accent2>
      <a:accent3>
        <a:srgbClr val="2BDB8C"/>
      </a:accent3>
      <a:accent4>
        <a:srgbClr val="F5E500"/>
      </a:accent4>
      <a:accent5>
        <a:srgbClr val="FF675C"/>
      </a:accent5>
      <a:accent6>
        <a:srgbClr val="005EAB"/>
      </a:accent6>
      <a:hlink>
        <a:srgbClr val="000000"/>
      </a:hlink>
      <a:folHlink>
        <a:srgbClr val="B9B8B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7C44520E-0066-144C-99A0-C6FA887E4024}" vid="{F9CBE053-C11C-354B-9CCD-627731440B44}"/>
    </a:ext>
  </a:extLst>
</a:theme>
</file>

<file path=ppt/theme/theme2.xml><?xml version="1.0" encoding="utf-8"?>
<a:theme xmlns:a="http://schemas.openxmlformats.org/drawingml/2006/main" name="FM Negativ">
  <a:themeElements>
    <a:clrScheme name="FM_PPT_MÖRK 1">
      <a:dk1>
        <a:srgbClr val="000000"/>
      </a:dk1>
      <a:lt1>
        <a:srgbClr val="FFFFFF"/>
      </a:lt1>
      <a:dk2>
        <a:srgbClr val="3E4744"/>
      </a:dk2>
      <a:lt2>
        <a:srgbClr val="434B53"/>
      </a:lt2>
      <a:accent1>
        <a:srgbClr val="49473F"/>
      </a:accent1>
      <a:accent2>
        <a:srgbClr val="5D5D5D"/>
      </a:accent2>
      <a:accent3>
        <a:srgbClr val="2BDB8C"/>
      </a:accent3>
      <a:accent4>
        <a:srgbClr val="F5E500"/>
      </a:accent4>
      <a:accent5>
        <a:srgbClr val="FF675C"/>
      </a:accent5>
      <a:accent6>
        <a:srgbClr val="005EAB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7C44520E-0066-144C-99A0-C6FA887E4024}" vid="{D85BDCC0-ED8C-2C40-B159-467EFEAF24BC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titus xmlns="http://schemas.titus.com/TitusProperties/">
  <TitusGUID xmlns="">43fea40b-0804-4ade-9d3c-c631003aa74e</TitusGUID>
  <TitusMetadata xmlns="">eyJucyI6Imh0dHA6XC9cL3d3dy50aXR1cy5jb21cL25zXC9Td2VkaXNoQXJtZWRGb3JjZXMiLCJwcm9wcyI6W3sibiI6IktsYXNzaWZpY2VyaW5nIiwidmFscyI6W3sidmFsdWUiOiJFUyJ9XX0seyJuIjoiUGFyYWdyYWZlciIsInZhbHMiOltdfV19</TitusMetadata>
</titu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6FD4A8D28FF242BC21ABC1BB1D4C0F" ma:contentTypeVersion="20" ma:contentTypeDescription="Create a new document." ma:contentTypeScope="" ma:versionID="5e4981074f2799ec1ce2b6b321dfe349">
  <xsd:schema xmlns:xsd="http://www.w3.org/2001/XMLSchema" xmlns:xs="http://www.w3.org/2001/XMLSchema" xmlns:p="http://schemas.microsoft.com/office/2006/metadata/properties" xmlns:ns2="3a80e326-3e28-4f3c-97d9-0297403def2e" xmlns:ns3="579ac595-23ca-449e-a766-93421715d93c" targetNamespace="http://schemas.microsoft.com/office/2006/metadata/properties" ma:root="true" ma:fieldsID="581409db1d84475121a86581021381cc" ns2:_="" ns3:_="">
    <xsd:import namespace="3a80e326-3e28-4f3c-97d9-0297403def2e"/>
    <xsd:import namespace="579ac595-23ca-449e-a766-93421715d93c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80e326-3e28-4f3c-97d9-0297403def2e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13a7adb-b749-4786-9467-ab5e81eca5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ac595-23ca-449e-a766-93421715d93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s xmlns="3a80e326-3e28-4f3c-97d9-0297403def2e" xsi:nil="true"/>
    <MigrationWizIdSecurityGroups xmlns="3a80e326-3e28-4f3c-97d9-0297403def2e" xsi:nil="true"/>
    <MigrationWizIdPermissionLevels xmlns="3a80e326-3e28-4f3c-97d9-0297403def2e" xsi:nil="true"/>
    <lcf76f155ced4ddcb4097134ff3c332f xmlns="3a80e326-3e28-4f3c-97d9-0297403def2e">
      <Terms xmlns="http://schemas.microsoft.com/office/infopath/2007/PartnerControls"/>
    </lcf76f155ced4ddcb4097134ff3c332f>
    <MigrationWizIdDocumentLibraryPermissions xmlns="3a80e326-3e28-4f3c-97d9-0297403def2e" xsi:nil="true"/>
    <MigrationWizId xmlns="3a80e326-3e28-4f3c-97d9-0297403def2e" xsi:nil="true"/>
  </documentManagement>
</p:properties>
</file>

<file path=customXml/itemProps1.xml><?xml version="1.0" encoding="utf-8"?>
<ds:datastoreItem xmlns:ds="http://schemas.openxmlformats.org/officeDocument/2006/customXml" ds:itemID="{B5E99220-6511-4336-9C3E-BB12C0E56C93}">
  <ds:schemaRefs>
    <ds:schemaRef ds:uri="http://schemas.titus.com/TitusProperties/"/>
    <ds:schemaRef ds:uri=""/>
  </ds:schemaRefs>
</ds:datastoreItem>
</file>

<file path=customXml/itemProps2.xml><?xml version="1.0" encoding="utf-8"?>
<ds:datastoreItem xmlns:ds="http://schemas.openxmlformats.org/officeDocument/2006/customXml" ds:itemID="{09BF09D1-8D11-4C48-9778-28A970E1808C}"/>
</file>

<file path=customXml/itemProps3.xml><?xml version="1.0" encoding="utf-8"?>
<ds:datastoreItem xmlns:ds="http://schemas.openxmlformats.org/officeDocument/2006/customXml" ds:itemID="{5C676778-E3A9-483C-AD13-AAED58A11BBE}"/>
</file>

<file path=customXml/itemProps4.xml><?xml version="1.0" encoding="utf-8"?>
<ds:datastoreItem xmlns:ds="http://schemas.openxmlformats.org/officeDocument/2006/customXml" ds:itemID="{222061C5-BA57-443B-8C36-9B1099106A0D}"/>
</file>

<file path=docProps/app.xml><?xml version="1.0" encoding="utf-8"?>
<Properties xmlns="http://schemas.openxmlformats.org/officeDocument/2006/extended-properties" xmlns:vt="http://schemas.openxmlformats.org/officeDocument/2006/docPropsVTypes">
  <Template>FM_1</Template>
  <TotalTime>105</TotalTime>
  <Words>428</Words>
  <Application>Microsoft Office PowerPoint</Application>
  <PresentationFormat>Bildspel på skärmen (16:9)</PresentationFormat>
  <Paragraphs>124</Paragraphs>
  <Slides>8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8</vt:i4>
      </vt:variant>
    </vt:vector>
  </HeadingPairs>
  <TitlesOfParts>
    <vt:vector size="19" baseType="lpstr">
      <vt:lpstr>Arial</vt:lpstr>
      <vt:lpstr>Arial Black</vt:lpstr>
      <vt:lpstr>Calibri</vt:lpstr>
      <vt:lpstr>FM Sans 09 Bold Condensed</vt:lpstr>
      <vt:lpstr>Forsvarsmakten Sans</vt:lpstr>
      <vt:lpstr>Forsvarsmakten Sans Condensed</vt:lpstr>
      <vt:lpstr>Forsvarsmakten Sans Light</vt:lpstr>
      <vt:lpstr>Forsvarsmakten Sans Stencil</vt:lpstr>
      <vt:lpstr>inherit</vt:lpstr>
      <vt:lpstr>FM_1</vt:lpstr>
      <vt:lpstr>FM Negativ</vt:lpstr>
      <vt:lpstr>Swedish Armed Forces  M&amp;S Capabilities and Plans</vt:lpstr>
      <vt:lpstr>M &amp; S Doctrine</vt:lpstr>
      <vt:lpstr>M &amp; S Capabilities in the  Swedish Armed Forces</vt:lpstr>
      <vt:lpstr>LTA – Tactical Level Computer Aided Exercise Facilities </vt:lpstr>
      <vt:lpstr>STA – Exercise Control</vt:lpstr>
      <vt:lpstr>StriSimPC</vt:lpstr>
      <vt:lpstr>PowerPoint-presentation</vt:lpstr>
      <vt:lpstr>What’s missing?</vt:lpstr>
    </vt:vector>
  </TitlesOfParts>
  <Company>Försvarsmakten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Swedish Armed Forces M_S Capabilities and Plans</dc:title>
  <dc:creator>Hassgård, Ulf</dc:creator>
  <cp:lastModifiedBy>Ulf Hassgård</cp:lastModifiedBy>
  <cp:revision>15</cp:revision>
  <dcterms:created xsi:type="dcterms:W3CDTF">2025-04-07T07:22:28Z</dcterms:created>
  <dcterms:modified xsi:type="dcterms:W3CDTF">2025-04-12T19:24:33Z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43fea40b-0804-4ade-9d3c-c631003aa74e</vt:lpwstr>
  </property>
  <property fmtid="{D5CDD505-2E9C-101B-9397-08002B2CF9AE}" pid="3" name="FörsvarsmaktenKlassificering">
    <vt:lpwstr>ES</vt:lpwstr>
  </property>
  <property fmtid="{D5CDD505-2E9C-101B-9397-08002B2CF9AE}" pid="4" name="FörsvarsmaktenSEKRETESSKLASSIFICERAD">
    <vt:lpwstr/>
  </property>
  <property fmtid="{D5CDD505-2E9C-101B-9397-08002B2CF9AE}" pid="5" name="Klassificering">
    <vt:lpwstr>ES</vt:lpwstr>
  </property>
  <property fmtid="{D5CDD505-2E9C-101B-9397-08002B2CF9AE}" pid="6" name="ContentTypeId">
    <vt:lpwstr>0x0101009A6FD4A8D28FF242BC21ABC1BB1D4C0F</vt:lpwstr>
  </property>
</Properties>
</file>